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8" r:id="rId3"/>
    <p:sldId id="279" r:id="rId4"/>
    <p:sldId id="280" r:id="rId5"/>
    <p:sldId id="282" r:id="rId6"/>
    <p:sldId id="283" r:id="rId7"/>
    <p:sldId id="28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281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9E30E-90E9-4B8F-803C-99E14AE8A84F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6237D-B8C5-4B22-9FA8-05011A992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8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01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66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57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7893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Автор и дата</a:t>
            </a:r>
          </a:p>
        </p:txBody>
      </p:sp>
      <p:sp>
        <p:nvSpPr>
          <p:cNvPr id="1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Заголовок презентации</a:t>
            </a:r>
          </a:p>
        </p:txBody>
      </p:sp>
      <p:sp>
        <p:nvSpPr>
          <p:cNvPr id="13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2250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 иконками в фо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7D4F1B-2BC3-4D14-B963-614665D961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5" t="7303"/>
          <a:stretch/>
        </p:blipFill>
        <p:spPr>
          <a:xfrm>
            <a:off x="6838428" y="1053679"/>
            <a:ext cx="5369989" cy="5804323"/>
          </a:xfrm>
          <a:prstGeom prst="rect">
            <a:avLst/>
          </a:prstGeom>
        </p:spPr>
      </p:pic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2A0C337A-D041-4D4B-B69B-6C5959BC1C56}"/>
              </a:ext>
            </a:extLst>
          </p:cNvPr>
          <p:cNvSpPr txBox="1">
            <a:spLocks/>
          </p:cNvSpPr>
          <p:nvPr userDrawn="1"/>
        </p:nvSpPr>
        <p:spPr>
          <a:xfrm>
            <a:off x="10843828" y="6433921"/>
            <a:ext cx="1164206" cy="326623"/>
          </a:xfrm>
          <a:prstGeom prst="rect">
            <a:avLst/>
          </a:prstGeom>
        </p:spPr>
        <p:txBody>
          <a:bodyPr vert="horz" lIns="104271" tIns="52135" rIns="104271" bIns="52135" rtlCol="0">
            <a:noAutofit/>
          </a:bodyPr>
          <a:lstStyle>
            <a:lvl1pPr marL="370092" indent="-370092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4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1866" indent="-308410" algn="l" defTabSz="9869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3640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096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0552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4008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7464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00920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94376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869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6CA9F830-AB22-4816-AA96-B85E8087DFB6}" type="slidenum">
              <a:rPr kumimoji="0" lang="ru-RU" sz="17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 "/>
                <a:ea typeface="Verdana" pitchFamily="34" charset="0"/>
                <a:cs typeface="+mn-cs"/>
              </a:rPr>
              <a:pPr marL="0" marR="0" lvl="0" indent="0" algn="r" defTabSz="98691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‹#›</a:t>
            </a:fld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 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09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50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128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88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17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39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718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66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01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28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32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s://st49.stpulscen.ru/images/product/262/936/269_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74156" y="-8355"/>
            <a:ext cx="8452994" cy="6866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Фигура">
            <a:extLst>
              <a:ext uri="{FF2B5EF4-FFF2-40B4-BE49-F238E27FC236}">
                <a16:creationId xmlns:a16="http://schemas.microsoft.com/office/drawing/2014/main" id="{C3B488C4-6873-B540-8A56-284D0401DB0F}"/>
              </a:ext>
            </a:extLst>
          </p:cNvPr>
          <p:cNvSpPr/>
          <p:nvPr/>
        </p:nvSpPr>
        <p:spPr>
          <a:xfrm>
            <a:off x="1" y="-1"/>
            <a:ext cx="8107327" cy="69261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6965" y="21600"/>
                </a:lnTo>
                <a:lnTo>
                  <a:pt x="21600" y="10800"/>
                </a:lnTo>
                <a:lnTo>
                  <a:pt x="1696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Medium"/>
            </a:endParaRPr>
          </a:p>
        </p:txBody>
      </p:sp>
      <p:sp>
        <p:nvSpPr>
          <p:cNvPr id="14" name="Фигура">
            <a:extLst>
              <a:ext uri="{FF2B5EF4-FFF2-40B4-BE49-F238E27FC236}">
                <a16:creationId xmlns:a16="http://schemas.microsoft.com/office/drawing/2014/main" id="{788C4569-BF6A-2746-B83D-50BB950F1DF1}"/>
              </a:ext>
            </a:extLst>
          </p:cNvPr>
          <p:cNvSpPr/>
          <p:nvPr/>
        </p:nvSpPr>
        <p:spPr>
          <a:xfrm>
            <a:off x="0" y="-1"/>
            <a:ext cx="7772400" cy="69261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6667" y="21600"/>
                </a:lnTo>
                <a:lnTo>
                  <a:pt x="21600" y="10800"/>
                </a:lnTo>
                <a:lnTo>
                  <a:pt x="16667" y="0"/>
                </a:lnTo>
                <a:lnTo>
                  <a:pt x="0" y="0"/>
                </a:lnTo>
                <a:close/>
              </a:path>
            </a:pathLst>
          </a:custGeom>
          <a:solidFill>
            <a:srgbClr val="1B328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5E5E5E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Medium"/>
            </a:endParaRPr>
          </a:p>
        </p:txBody>
      </p:sp>
      <p:sp>
        <p:nvSpPr>
          <p:cNvPr id="183" name="Еще больше  новых брендов"/>
          <p:cNvSpPr txBox="1"/>
          <p:nvPr/>
        </p:nvSpPr>
        <p:spPr>
          <a:xfrm>
            <a:off x="483177" y="2099052"/>
            <a:ext cx="6786826" cy="3498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lvl="0">
              <a:lnSpc>
                <a:spcPct val="80000"/>
              </a:lnSpc>
              <a:defRPr sz="7000" spc="140">
                <a:solidFill>
                  <a:srgbClr val="FFFFFF"/>
                </a:solidFill>
                <a:latin typeface="Muller Light"/>
                <a:ea typeface="Muller Light"/>
                <a:cs typeface="Muller Light"/>
                <a:sym typeface="Muller Light"/>
              </a:defRPr>
            </a:pPr>
            <a:r>
              <a:rPr lang="ru-RU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Первоочередные меры</a:t>
            </a:r>
            <a:r>
              <a:rPr lang="en-US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 (</a:t>
            </a:r>
            <a:r>
              <a:rPr lang="ru-RU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шаги</a:t>
            </a:r>
            <a:r>
              <a:rPr lang="en-US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)</a:t>
            </a:r>
            <a:r>
              <a:rPr lang="ru-RU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 </a:t>
            </a:r>
            <a:br>
              <a:rPr lang="ru-RU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</a:br>
            <a:r>
              <a:rPr lang="ru-RU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по организации методического сопровождения проекта «Школа </a:t>
            </a:r>
            <a:r>
              <a:rPr lang="ru-RU" sz="4000" spc="140" dirty="0" err="1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Минпросвещения</a:t>
            </a:r>
            <a:r>
              <a:rPr lang="ru-RU" sz="4000" spc="14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  <a:sym typeface="Muller Light"/>
              </a:rPr>
              <a:t> России»</a:t>
            </a:r>
          </a:p>
          <a:p>
            <a:pPr>
              <a:lnSpc>
                <a:spcPct val="80000"/>
              </a:lnSpc>
              <a:defRPr sz="7000" spc="140">
                <a:solidFill>
                  <a:srgbClr val="FFFFFF"/>
                </a:solidFill>
                <a:latin typeface="Muller Light"/>
                <a:ea typeface="Muller Light"/>
                <a:cs typeface="Muller Light"/>
                <a:sym typeface="Muller Light"/>
              </a:defRPr>
            </a:pPr>
            <a:endParaRPr lang="ru-RU" sz="4000" b="1" spc="140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  <a:sym typeface="Muller Light"/>
            </a:endParaRPr>
          </a:p>
          <a:p>
            <a:pPr lvl="0">
              <a:lnSpc>
                <a:spcPct val="80000"/>
              </a:lnSpc>
              <a:defRPr sz="7000" spc="140">
                <a:solidFill>
                  <a:srgbClr val="FFFFFF"/>
                </a:solidFill>
                <a:latin typeface="Muller Light"/>
                <a:ea typeface="Muller Light"/>
                <a:cs typeface="Muller Light"/>
                <a:sym typeface="Muller Light"/>
              </a:defRPr>
            </a:pPr>
            <a:endParaRPr lang="ru-RU" sz="4000" spc="140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  <a:sym typeface="Muller Ligh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87771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реугольник"/>
          <p:cNvSpPr/>
          <p:nvPr/>
        </p:nvSpPr>
        <p:spPr>
          <a:xfrm rot="16200000">
            <a:off x="6881590" y="-3884669"/>
            <a:ext cx="2651594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" name="Диагональная полоса 3"/>
          <p:cNvSpPr/>
          <p:nvPr/>
        </p:nvSpPr>
        <p:spPr>
          <a:xfrm rot="952129">
            <a:off x="-176885" y="-325030"/>
            <a:ext cx="12496552" cy="3611683"/>
          </a:xfrm>
          <a:prstGeom prst="diagStripe">
            <a:avLst/>
          </a:prstGeom>
          <a:solidFill>
            <a:srgbClr val="1B3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396209" y="3739453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0374" y="4059450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7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6" name="Шестиугольник 15"/>
          <p:cNvSpPr/>
          <p:nvPr/>
        </p:nvSpPr>
        <p:spPr>
          <a:xfrm rot="16200000">
            <a:off x="841848" y="1995514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4203" y="605235"/>
            <a:ext cx="1134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ШАГ 1. ОПРЕДЕЛЕНИЕ КУРАТОРОВ РЕГИОНОВ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86" y="2116615"/>
            <a:ext cx="574872" cy="574872"/>
          </a:xfrm>
          <a:prstGeom prst="rect">
            <a:avLst/>
          </a:prstGeom>
        </p:spPr>
      </p:pic>
      <p:sp>
        <p:nvSpPr>
          <p:cNvPr id="26" name="Шеврон 25"/>
          <p:cNvSpPr/>
          <p:nvPr/>
        </p:nvSpPr>
        <p:spPr>
          <a:xfrm>
            <a:off x="6173564" y="1800299"/>
            <a:ext cx="292669" cy="1243482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01149" y="1843452"/>
            <a:ext cx="43362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Закрепление экспертов Федерального методического центра ФГАОУ ДПО «Академия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Минпросвещения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 России» (кураторов) </a:t>
            </a:r>
            <a:b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</a:b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за регионами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524626" y="2044086"/>
            <a:ext cx="372178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Таблица в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Telegram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-канале руководителей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ИРО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/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ИПК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783181"/>
              </p:ext>
            </p:extLst>
          </p:nvPr>
        </p:nvGraphicFramePr>
        <p:xfrm>
          <a:off x="2628699" y="3556000"/>
          <a:ext cx="9149765" cy="2418911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724101">
                  <a:extLst>
                    <a:ext uri="{9D8B030D-6E8A-4147-A177-3AD203B41FA5}">
                      <a16:colId xmlns:a16="http://schemas.microsoft.com/office/drawing/2014/main" val="3266454434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48761936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4090292060"/>
                    </a:ext>
                  </a:extLst>
                </a:gridCol>
                <a:gridCol w="2253464">
                  <a:extLst>
                    <a:ext uri="{9D8B030D-6E8A-4147-A177-3AD203B41FA5}">
                      <a16:colId xmlns:a16="http://schemas.microsoft.com/office/drawing/2014/main" val="2817495508"/>
                    </a:ext>
                  </a:extLst>
                </a:gridCol>
              </a:tblGrid>
              <a:tr h="10019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№</a:t>
                      </a:r>
                      <a:b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п/п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Наименование субъекта РФ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ФИО эксперта ФМЦ</a:t>
                      </a:r>
                      <a:r>
                        <a:rPr lang="ru-RU" sz="1600" u="none" strike="noStrike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– куратора региона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strike="noStrike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Электронный адрес</a:t>
                      </a: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785551"/>
                  </a:ext>
                </a:extLst>
              </a:tr>
              <a:tr h="390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Алтайский край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Иванова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Софья Юрьевна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ivanovasy@apkpro.ru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768740"/>
                  </a:ext>
                </a:extLst>
              </a:tr>
              <a:tr h="513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Белгородская область</a:t>
                      </a: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Иванова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Софья Юрьевна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ivanovasy@apkpro.ru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280500"/>
                  </a:ext>
                </a:extLst>
              </a:tr>
              <a:tr h="513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242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02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реугольник"/>
          <p:cNvSpPr/>
          <p:nvPr/>
        </p:nvSpPr>
        <p:spPr>
          <a:xfrm rot="16200000">
            <a:off x="6881590" y="-3884669"/>
            <a:ext cx="2651594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" name="Диагональная полоса 3"/>
          <p:cNvSpPr/>
          <p:nvPr/>
        </p:nvSpPr>
        <p:spPr>
          <a:xfrm rot="952129">
            <a:off x="-176885" y="-325030"/>
            <a:ext cx="12496552" cy="3611683"/>
          </a:xfrm>
          <a:prstGeom prst="diagStripe">
            <a:avLst/>
          </a:prstGeom>
          <a:solidFill>
            <a:srgbClr val="1B3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47824" y="1580490"/>
            <a:ext cx="5324475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750" dirty="0">
                <a:latin typeface="Arial Narrow" panose="020B0606020202030204" pitchFamily="34" charset="0"/>
              </a:rPr>
              <a:t>Актуализация списка общеобразовательных организаций, получивших средства субсидии из федерального бюджета на  (капитальный ремонт) мероприятия по модернизации школьных систем образования в субъектах Российской Федерации в рамках государственной программы «Развитие образования» (далее школы-участники)</a:t>
            </a:r>
            <a:endParaRPr kumimoji="0" lang="ru-RU" sz="175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262627" y="4107493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1155" y="4447460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439493" y="1834405"/>
            <a:ext cx="3213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Распределение школ-участников по уровню результативности (успешности) деятельности: низкий, средний, высокий</a:t>
            </a:r>
          </a:p>
        </p:txBody>
      </p:sp>
      <p:sp>
        <p:nvSpPr>
          <p:cNvPr id="16" name="Шестиугольник 15"/>
          <p:cNvSpPr/>
          <p:nvPr/>
        </p:nvSpPr>
        <p:spPr>
          <a:xfrm rot="16200000">
            <a:off x="659124" y="1953750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4203" y="605235"/>
            <a:ext cx="1134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ШАГ 2. АКТУАЛИЗАЦИЯ И РАСПРЕДЕЛЕНИЕ ШКОЛ-УЧАСТНИКОВ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Шестиугольник 22"/>
          <p:cNvSpPr/>
          <p:nvPr/>
        </p:nvSpPr>
        <p:spPr>
          <a:xfrm rot="16200000">
            <a:off x="7436757" y="1909438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Шеврон 23"/>
          <p:cNvSpPr/>
          <p:nvPr/>
        </p:nvSpPr>
        <p:spPr>
          <a:xfrm rot="5400000">
            <a:off x="6746883" y="2257326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718842" y="2395056"/>
            <a:ext cx="698229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907611"/>
              </p:ext>
            </p:extLst>
          </p:nvPr>
        </p:nvGraphicFramePr>
        <p:xfrm>
          <a:off x="2445282" y="4242454"/>
          <a:ext cx="9395327" cy="1997098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491057">
                  <a:extLst>
                    <a:ext uri="{9D8B030D-6E8A-4147-A177-3AD203B41FA5}">
                      <a16:colId xmlns:a16="http://schemas.microsoft.com/office/drawing/2014/main" val="3266454434"/>
                    </a:ext>
                  </a:extLst>
                </a:gridCol>
                <a:gridCol w="2289055">
                  <a:extLst>
                    <a:ext uri="{9D8B030D-6E8A-4147-A177-3AD203B41FA5}">
                      <a16:colId xmlns:a16="http://schemas.microsoft.com/office/drawing/2014/main" val="2487619360"/>
                    </a:ext>
                  </a:extLst>
                </a:gridCol>
                <a:gridCol w="3221342">
                  <a:extLst>
                    <a:ext uri="{9D8B030D-6E8A-4147-A177-3AD203B41FA5}">
                      <a16:colId xmlns:a16="http://schemas.microsoft.com/office/drawing/2014/main" val="4090292060"/>
                    </a:ext>
                  </a:extLst>
                </a:gridCol>
                <a:gridCol w="1293797">
                  <a:extLst>
                    <a:ext uri="{9D8B030D-6E8A-4147-A177-3AD203B41FA5}">
                      <a16:colId xmlns:a16="http://schemas.microsoft.com/office/drawing/2014/main" val="2817495508"/>
                    </a:ext>
                  </a:extLst>
                </a:gridCol>
                <a:gridCol w="909408">
                  <a:extLst>
                    <a:ext uri="{9D8B030D-6E8A-4147-A177-3AD203B41FA5}">
                      <a16:colId xmlns:a16="http://schemas.microsoft.com/office/drawing/2014/main" val="3956857277"/>
                    </a:ext>
                  </a:extLst>
                </a:gridCol>
                <a:gridCol w="1190668">
                  <a:extLst>
                    <a:ext uri="{9D8B030D-6E8A-4147-A177-3AD203B41FA5}">
                      <a16:colId xmlns:a16="http://schemas.microsoft.com/office/drawing/2014/main" val="1384407474"/>
                    </a:ext>
                  </a:extLst>
                </a:gridCol>
              </a:tblGrid>
              <a:tr h="556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№</a:t>
                      </a:r>
                      <a:b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Наименование субъекта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Наименование и адрес общеобразовательной организации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Федеральный 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округ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Количество мест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Уровень</a:t>
                      </a:r>
                      <a:r>
                        <a:rPr lang="ru-RU" sz="1200" u="none" strike="noStrike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результативности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785551"/>
                  </a:ext>
                </a:extLst>
              </a:tr>
              <a:tr h="291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Алтайский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МБОУ "СОШ № …", г. </a:t>
                      </a:r>
                      <a:r>
                        <a:rPr lang="ru-RU" sz="1200" u="none" strike="noStrike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Энск</a:t>
                      </a:r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…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СФО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Средний</a:t>
                      </a: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768740"/>
                  </a:ext>
                </a:extLst>
              </a:tr>
              <a:tr h="382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Алтайский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МБОУ "СОШ № …", г. Энск …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СФО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Высокий</a:t>
                      </a: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280500"/>
                  </a:ext>
                </a:extLst>
              </a:tr>
              <a:tr h="3841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Алтайский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МБОУ "СОШ № …", г. </a:t>
                      </a: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Энск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…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СФО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Средний</a:t>
                      </a: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916939"/>
                  </a:ext>
                </a:extLst>
              </a:tr>
              <a:tr h="382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…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426" marR="8426" marT="8426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714957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960724" y="3856998"/>
            <a:ext cx="8443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Таблица с маркированными графами (форма 1)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в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Telegram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-канале руководителей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ИРО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/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ИПК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08" y="2098324"/>
            <a:ext cx="631982" cy="631982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7BD067AC-E252-4805-8F3A-BC1F2BAD49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799" y="2098324"/>
            <a:ext cx="568675" cy="56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2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реугольник"/>
          <p:cNvSpPr/>
          <p:nvPr/>
        </p:nvSpPr>
        <p:spPr>
          <a:xfrm rot="16200000">
            <a:off x="6881590" y="-3884669"/>
            <a:ext cx="2651594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" name="Диагональная полоса 3"/>
          <p:cNvSpPr/>
          <p:nvPr/>
        </p:nvSpPr>
        <p:spPr>
          <a:xfrm rot="952129">
            <a:off x="-176885" y="-325030"/>
            <a:ext cx="12496552" cy="3611683"/>
          </a:xfrm>
          <a:prstGeom prst="diagStripe">
            <a:avLst/>
          </a:prstGeom>
          <a:solidFill>
            <a:srgbClr val="1B3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73224" y="1834490"/>
            <a:ext cx="39175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>
                <a:latin typeface="Arial Narrow" panose="020B0606020202030204" pitchFamily="34" charset="0"/>
              </a:rPr>
              <a:t>Формирование списка региональных методистов (из числа регионального актива), ответственных за методическое сопровождение школ-участников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262627" y="4107493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5268" y="4450107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60498" y="1803712"/>
            <a:ext cx="48156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Закрепление региональных методистов </a:t>
            </a:r>
            <a:br>
              <a:rPr lang="ru-RU" dirty="0">
                <a:latin typeface="Arial Narrow" panose="020B0606020202030204" pitchFamily="34" charset="0"/>
              </a:rPr>
            </a:br>
            <a:r>
              <a:rPr lang="ru-RU" dirty="0">
                <a:latin typeface="Arial Narrow" panose="020B0606020202030204" pitchFamily="34" charset="0"/>
              </a:rPr>
              <a:t>за школами-участниками с учетом равномерного распределения по уровням результативности и успешности деятельности</a:t>
            </a:r>
          </a:p>
        </p:txBody>
      </p:sp>
      <p:sp>
        <p:nvSpPr>
          <p:cNvPr id="16" name="Шестиугольник 15"/>
          <p:cNvSpPr/>
          <p:nvPr/>
        </p:nvSpPr>
        <p:spPr>
          <a:xfrm rot="16200000">
            <a:off x="684524" y="2004550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6F8F463-015B-4049-8A11-D2F9AE486D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03" y="2206334"/>
            <a:ext cx="531325" cy="53132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10403" y="567135"/>
            <a:ext cx="1134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ШАГ 3. ЗАКРЕПЛЕНИЕ РЕГИОНАЛЬНЫХ МЕТОДИСТОВ </a:t>
            </a: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 ШКОЛАМИ-УЧАСТНИКАМИ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Шестиугольник 22"/>
          <p:cNvSpPr/>
          <p:nvPr/>
        </p:nvSpPr>
        <p:spPr>
          <a:xfrm rot="16200000">
            <a:off x="6124240" y="1923612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Шеврон 23"/>
          <p:cNvSpPr/>
          <p:nvPr/>
        </p:nvSpPr>
        <p:spPr>
          <a:xfrm rot="5400000">
            <a:off x="6146629" y="2187976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362171" y="2382356"/>
            <a:ext cx="698229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960724" y="3795911"/>
            <a:ext cx="8496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Таблица с маркированными графами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</a:rPr>
              <a:t>(форма 2)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в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Telegram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-канале руководителей ИРО/ИПК </a:t>
            </a: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A5FA1BF4-3DF1-4458-922A-5EE4D2BD4B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540" y="2117165"/>
            <a:ext cx="562535" cy="562535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7802"/>
              </p:ext>
            </p:extLst>
          </p:nvPr>
        </p:nvGraphicFramePr>
        <p:xfrm>
          <a:off x="2407182" y="4175616"/>
          <a:ext cx="9508792" cy="1872383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586496">
                  <a:extLst>
                    <a:ext uri="{9D8B030D-6E8A-4147-A177-3AD203B41FA5}">
                      <a16:colId xmlns:a16="http://schemas.microsoft.com/office/drawing/2014/main" val="1781614766"/>
                    </a:ext>
                  </a:extLst>
                </a:gridCol>
                <a:gridCol w="1916439">
                  <a:extLst>
                    <a:ext uri="{9D8B030D-6E8A-4147-A177-3AD203B41FA5}">
                      <a16:colId xmlns:a16="http://schemas.microsoft.com/office/drawing/2014/main" val="3538074011"/>
                    </a:ext>
                  </a:extLst>
                </a:gridCol>
                <a:gridCol w="1562117">
                  <a:extLst>
                    <a:ext uri="{9D8B030D-6E8A-4147-A177-3AD203B41FA5}">
                      <a16:colId xmlns:a16="http://schemas.microsoft.com/office/drawing/2014/main" val="2577177157"/>
                    </a:ext>
                  </a:extLst>
                </a:gridCol>
                <a:gridCol w="1349101">
                  <a:extLst>
                    <a:ext uri="{9D8B030D-6E8A-4147-A177-3AD203B41FA5}">
                      <a16:colId xmlns:a16="http://schemas.microsoft.com/office/drawing/2014/main" val="693733875"/>
                    </a:ext>
                  </a:extLst>
                </a:gridCol>
                <a:gridCol w="2579860">
                  <a:extLst>
                    <a:ext uri="{9D8B030D-6E8A-4147-A177-3AD203B41FA5}">
                      <a16:colId xmlns:a16="http://schemas.microsoft.com/office/drawing/2014/main" val="3185294772"/>
                    </a:ext>
                  </a:extLst>
                </a:gridCol>
                <a:gridCol w="1514779">
                  <a:extLst>
                    <a:ext uri="{9D8B030D-6E8A-4147-A177-3AD203B41FA5}">
                      <a16:colId xmlns:a16="http://schemas.microsoft.com/office/drawing/2014/main" val="2511352251"/>
                    </a:ext>
                  </a:extLst>
                </a:gridCol>
              </a:tblGrid>
              <a:tr h="99944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№ </a:t>
                      </a:r>
                    </a:p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ФИО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Рабочий </a:t>
                      </a:r>
                    </a:p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телефон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Электронная почта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Наименование и адрес общеобразовательной организации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Уровень результативности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69269"/>
                  </a:ext>
                </a:extLst>
              </a:tr>
              <a:tr h="3542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 Низкий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401510"/>
                  </a:ext>
                </a:extLst>
              </a:tr>
              <a:tr h="2530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 Средний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255226"/>
                  </a:ext>
                </a:extLst>
              </a:tr>
              <a:tr h="2656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 Высокий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696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314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91549" y="630371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реугольник"/>
          <p:cNvSpPr/>
          <p:nvPr/>
        </p:nvSpPr>
        <p:spPr>
          <a:xfrm rot="16200000">
            <a:off x="6881590" y="-3884669"/>
            <a:ext cx="2651594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" name="Диагональная полоса 3"/>
          <p:cNvSpPr/>
          <p:nvPr/>
        </p:nvSpPr>
        <p:spPr>
          <a:xfrm rot="952129">
            <a:off x="-176885" y="-325030"/>
            <a:ext cx="12496552" cy="3611683"/>
          </a:xfrm>
          <a:prstGeom prst="diagStripe">
            <a:avLst/>
          </a:prstGeom>
          <a:solidFill>
            <a:srgbClr val="1B3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1324" y="1847190"/>
            <a:ext cx="454977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750" dirty="0">
                <a:latin typeface="Arial Narrow" panose="020B0606020202030204" pitchFamily="34" charset="0"/>
              </a:rPr>
              <a:t>Участие в </a:t>
            </a:r>
            <a:r>
              <a:rPr lang="ru-RU" sz="1750" dirty="0" err="1">
                <a:latin typeface="Arial Narrow" panose="020B0606020202030204" pitchFamily="34" charset="0"/>
              </a:rPr>
              <a:t>вебинаре</a:t>
            </a:r>
            <a:r>
              <a:rPr lang="ru-RU" sz="1750" dirty="0">
                <a:latin typeface="Arial Narrow" panose="020B0606020202030204" pitchFamily="34" charset="0"/>
              </a:rPr>
              <a:t> для региональных </a:t>
            </a:r>
            <a:br>
              <a:rPr lang="ru-RU" sz="1750" dirty="0">
                <a:latin typeface="Arial Narrow" panose="020B0606020202030204" pitchFamily="34" charset="0"/>
              </a:rPr>
            </a:br>
            <a:r>
              <a:rPr lang="ru-RU" sz="1750" dirty="0">
                <a:latin typeface="Arial Narrow" panose="020B0606020202030204" pitchFamily="34" charset="0"/>
              </a:rPr>
              <a:t>методистов. Вопросы:</a:t>
            </a:r>
          </a:p>
          <a:p>
            <a:pPr lvl="0">
              <a:defRPr/>
            </a:pPr>
            <a:r>
              <a:rPr lang="ru-RU" sz="1750" dirty="0">
                <a:latin typeface="Arial Narrow" panose="020B0606020202030204" pitchFamily="34" charset="0"/>
              </a:rPr>
              <a:t>– о проекте «Школа </a:t>
            </a:r>
            <a:r>
              <a:rPr lang="ru-RU" sz="1750" dirty="0" err="1">
                <a:latin typeface="Arial Narrow" panose="020B0606020202030204" pitchFamily="34" charset="0"/>
              </a:rPr>
              <a:t>Минпросвещения</a:t>
            </a:r>
            <a:r>
              <a:rPr lang="ru-RU" sz="1750" dirty="0">
                <a:latin typeface="Arial Narrow" panose="020B0606020202030204" pitchFamily="34" charset="0"/>
              </a:rPr>
              <a:t> России»;</a:t>
            </a:r>
          </a:p>
          <a:p>
            <a:pPr lvl="0">
              <a:defRPr/>
            </a:pPr>
            <a:r>
              <a:rPr lang="ru-RU" sz="1750" dirty="0">
                <a:latin typeface="Arial Narrow" panose="020B0606020202030204" pitchFamily="34" charset="0"/>
              </a:rPr>
              <a:t>– о подходах к формированию управленческих механизмов для построения системы профилактики учебной </a:t>
            </a:r>
            <a:r>
              <a:rPr lang="ru-RU" sz="1750" dirty="0" err="1">
                <a:latin typeface="Arial Narrow" panose="020B0606020202030204" pitchFamily="34" charset="0"/>
              </a:rPr>
              <a:t>неуспешности</a:t>
            </a:r>
            <a:endParaRPr lang="ru-RU" sz="1750" dirty="0">
              <a:latin typeface="Arial Narrow" panose="020B0606020202030204" pitchFamily="3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1208053" y="4539902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71443" y="4885536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16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32729" y="1847190"/>
            <a:ext cx="311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Участие в совещании </a:t>
            </a:r>
            <a:br>
              <a:rPr lang="ru-RU" dirty="0">
                <a:latin typeface="Arial Narrow" panose="020B0606020202030204" pitchFamily="34" charset="0"/>
              </a:rPr>
            </a:br>
            <a:r>
              <a:rPr lang="ru-RU" dirty="0">
                <a:latin typeface="Arial Narrow" panose="020B0606020202030204" pitchFamily="34" charset="0"/>
              </a:rPr>
              <a:t>по вопросам методического сопровождения проекта «Школа </a:t>
            </a:r>
            <a:r>
              <a:rPr lang="ru-RU" dirty="0" err="1">
                <a:latin typeface="Arial Narrow" panose="020B0606020202030204" pitchFamily="34" charset="0"/>
              </a:rPr>
              <a:t>Минпросвещения</a:t>
            </a:r>
            <a:r>
              <a:rPr lang="ru-RU" dirty="0">
                <a:latin typeface="Arial Narrow" panose="020B0606020202030204" pitchFamily="34" charset="0"/>
              </a:rPr>
              <a:t> России» </a:t>
            </a:r>
            <a:br>
              <a:rPr lang="ru-RU" dirty="0">
                <a:latin typeface="Arial Narrow" panose="020B0606020202030204" pitchFamily="34" charset="0"/>
              </a:rPr>
            </a:br>
            <a:r>
              <a:rPr lang="ru-RU" dirty="0">
                <a:latin typeface="Arial Narrow" panose="020B0606020202030204" pitchFamily="34" charset="0"/>
              </a:rPr>
              <a:t>(из опыта работы регионов)</a:t>
            </a:r>
          </a:p>
        </p:txBody>
      </p:sp>
      <p:sp>
        <p:nvSpPr>
          <p:cNvPr id="16" name="Шестиугольник 15"/>
          <p:cNvSpPr/>
          <p:nvPr/>
        </p:nvSpPr>
        <p:spPr>
          <a:xfrm rot="16200000">
            <a:off x="722624" y="2017250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303" y="732235"/>
            <a:ext cx="1134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ШАГ 4. ОБЕСПЕЧЕНИЕ МЕТОДИЧЕСКОЙ ПОДДЕРЖКИ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Шестиугольник 22"/>
          <p:cNvSpPr/>
          <p:nvPr/>
        </p:nvSpPr>
        <p:spPr>
          <a:xfrm rot="16200000">
            <a:off x="6728370" y="2004550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Шеврон 23"/>
          <p:cNvSpPr/>
          <p:nvPr/>
        </p:nvSpPr>
        <p:spPr>
          <a:xfrm rot="5400000">
            <a:off x="3188643" y="2679461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7105252" y="4539902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34817" y="4890732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20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25" name="Шеврон 24"/>
          <p:cNvSpPr/>
          <p:nvPr/>
        </p:nvSpPr>
        <p:spPr>
          <a:xfrm rot="5400000">
            <a:off x="9120195" y="2686171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996" y="2123972"/>
            <a:ext cx="618033" cy="618033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30" y="2104396"/>
            <a:ext cx="651504" cy="60070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3254" y="4630111"/>
            <a:ext cx="3230379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ФГАОУ ДПО «Академия </a:t>
            </a:r>
            <a:r>
              <a:rPr lang="ru-RU" sz="1600" dirty="0" err="1">
                <a:latin typeface="Arial Narrow" panose="020B0606020202030204" pitchFamily="34" charset="0"/>
              </a:rPr>
              <a:t>Минпросвещения</a:t>
            </a:r>
            <a:r>
              <a:rPr lang="ru-RU" sz="1600" dirty="0">
                <a:latin typeface="Arial Narrow" panose="020B0606020202030204" pitchFamily="34" charset="0"/>
              </a:rPr>
              <a:t> России»,</a:t>
            </a:r>
          </a:p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ФГБУ «Федеральный институт оценки качества образования»,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ИРО/ИПК/ЦНППМ субъектов Российской Федерации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089203" y="4822966"/>
            <a:ext cx="2613048" cy="139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ФГАОУ ДПО «Академия </a:t>
            </a:r>
            <a:r>
              <a:rPr lang="ru-RU" sz="1600" dirty="0" err="1">
                <a:latin typeface="Arial Narrow" panose="020B0606020202030204" pitchFamily="34" charset="0"/>
              </a:rPr>
              <a:t>Минпросвещения</a:t>
            </a:r>
            <a:r>
              <a:rPr lang="ru-RU" sz="1600" dirty="0">
                <a:latin typeface="Arial Narrow" panose="020B0606020202030204" pitchFamily="34" charset="0"/>
              </a:rPr>
              <a:t> России»,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ИРО/ИПК/ЦНППМ субъектов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270866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99500" y="642401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реугольник"/>
          <p:cNvSpPr/>
          <p:nvPr/>
        </p:nvSpPr>
        <p:spPr>
          <a:xfrm rot="16200000">
            <a:off x="6881590" y="-3884669"/>
            <a:ext cx="2651594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" name="Диагональная полоса 3"/>
          <p:cNvSpPr/>
          <p:nvPr/>
        </p:nvSpPr>
        <p:spPr>
          <a:xfrm rot="952129">
            <a:off x="-176885" y="-325030"/>
            <a:ext cx="12496552" cy="3611683"/>
          </a:xfrm>
          <a:prstGeom prst="diagStripe">
            <a:avLst/>
          </a:prstGeom>
          <a:solidFill>
            <a:srgbClr val="1B3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4468" y="1634673"/>
            <a:ext cx="4407587" cy="197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750" dirty="0">
                <a:latin typeface="Arial Narrow" panose="020B0606020202030204" pitchFamily="34" charset="0"/>
              </a:rPr>
              <a:t>Разработка проекта плана мероприятий </a:t>
            </a:r>
            <a:br>
              <a:rPr lang="ru-RU" sz="1750" dirty="0">
                <a:latin typeface="Arial Narrow" panose="020B0606020202030204" pitchFamily="34" charset="0"/>
              </a:rPr>
            </a:br>
            <a:r>
              <a:rPr lang="ru-RU" sz="1750" dirty="0">
                <a:latin typeface="Arial Narrow" panose="020B0606020202030204" pitchFamily="34" charset="0"/>
              </a:rPr>
              <a:t>по методическому сопровождению школ-участников с учетом рекомендаций, полученных на </a:t>
            </a:r>
            <a:r>
              <a:rPr lang="ru-RU" sz="1750" dirty="0" err="1">
                <a:latin typeface="Arial Narrow" panose="020B0606020202030204" pitchFamily="34" charset="0"/>
              </a:rPr>
              <a:t>вебинаре</a:t>
            </a:r>
            <a:r>
              <a:rPr lang="ru-RU" sz="1750" dirty="0">
                <a:latin typeface="Arial Narrow" panose="020B0606020202030204" pitchFamily="34" charset="0"/>
              </a:rPr>
              <a:t> (16.06.2022) и совещании (из опыта работы регионов ) (20.06.2022), включая выезды в школы-участники с низким уровнем результативности и успешности деятельности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509548" y="4518102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3855" y="4848992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24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70590" y="1591277"/>
            <a:ext cx="36721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Обсуждение и согласование плана  мероприятий по методическому сопровождению школ-участников </a:t>
            </a:r>
            <a:br>
              <a:rPr lang="ru-RU" dirty="0">
                <a:latin typeface="Arial Narrow" panose="020B0606020202030204" pitchFamily="34" charset="0"/>
              </a:rPr>
            </a:br>
            <a:r>
              <a:rPr lang="ru-RU" dirty="0">
                <a:latin typeface="Arial Narrow" panose="020B0606020202030204" pitchFamily="34" charset="0"/>
              </a:rPr>
              <a:t>c экспертами Федерального методического центра ФГАОУ ДПО «Академия Минпросвещения России» (кураторами регионов) </a:t>
            </a:r>
          </a:p>
        </p:txBody>
      </p:sp>
      <p:sp>
        <p:nvSpPr>
          <p:cNvPr id="16" name="Шестиугольник 15"/>
          <p:cNvSpPr/>
          <p:nvPr/>
        </p:nvSpPr>
        <p:spPr>
          <a:xfrm rot="16200000">
            <a:off x="525670" y="2062484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303" y="732235"/>
            <a:ext cx="1134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ШАГ 5. ПЛАНИРОВАНИЕ СОВМЕСТНЫХ ДЕЙСТВИЙ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Шестиугольник 22"/>
          <p:cNvSpPr/>
          <p:nvPr/>
        </p:nvSpPr>
        <p:spPr>
          <a:xfrm rot="16200000">
            <a:off x="6721792" y="1944613"/>
            <a:ext cx="1029340" cy="887362"/>
          </a:xfrm>
          <a:prstGeom prst="hexagon">
            <a:avLst>
              <a:gd name="adj" fmla="val 35345"/>
              <a:gd name="vf" fmla="val 115470"/>
            </a:avLst>
          </a:pr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Шеврон 23"/>
          <p:cNvSpPr/>
          <p:nvPr/>
        </p:nvSpPr>
        <p:spPr>
          <a:xfrm rot="5400000">
            <a:off x="3190748" y="2554288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880100" y="2369656"/>
            <a:ext cx="698229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5457489" y="4522221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61654" y="4852519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июля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25" name="Шеврон 24"/>
          <p:cNvSpPr/>
          <p:nvPr/>
        </p:nvSpPr>
        <p:spPr>
          <a:xfrm rot="5400000">
            <a:off x="9353653" y="2554287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59116" y="4935170"/>
            <a:ext cx="3230379" cy="115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ФГАОУ ДПО «Академия </a:t>
            </a:r>
            <a:r>
              <a:rPr lang="ru-RU" sz="1600" dirty="0" err="1">
                <a:latin typeface="Arial Narrow" panose="020B0606020202030204" pitchFamily="34" charset="0"/>
              </a:rPr>
              <a:t>Минпросвещения</a:t>
            </a:r>
            <a:r>
              <a:rPr lang="ru-RU" sz="1600" dirty="0">
                <a:latin typeface="Arial Narrow" panose="020B0606020202030204" pitchFamily="34" charset="0"/>
              </a:rPr>
              <a:t> России»,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ИРО/ИПК/ЦНППМ субъектов Российской Федерации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FDDDA724-5A1D-467A-8F43-6144CB35C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900" y="2124174"/>
            <a:ext cx="651790" cy="65179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661" y="1990902"/>
            <a:ext cx="663397" cy="663397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925142"/>
              </p:ext>
            </p:extLst>
          </p:nvPr>
        </p:nvGraphicFramePr>
        <p:xfrm>
          <a:off x="7621082" y="4812213"/>
          <a:ext cx="4214351" cy="161753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29255">
                  <a:extLst>
                    <a:ext uri="{9D8B030D-6E8A-4147-A177-3AD203B41FA5}">
                      <a16:colId xmlns:a16="http://schemas.microsoft.com/office/drawing/2014/main" val="1618099243"/>
                    </a:ext>
                  </a:extLst>
                </a:gridCol>
                <a:gridCol w="1045525">
                  <a:extLst>
                    <a:ext uri="{9D8B030D-6E8A-4147-A177-3AD203B41FA5}">
                      <a16:colId xmlns:a16="http://schemas.microsoft.com/office/drawing/2014/main" val="1918374296"/>
                    </a:ext>
                  </a:extLst>
                </a:gridCol>
                <a:gridCol w="1253837">
                  <a:extLst>
                    <a:ext uri="{9D8B030D-6E8A-4147-A177-3AD203B41FA5}">
                      <a16:colId xmlns:a16="http://schemas.microsoft.com/office/drawing/2014/main" val="1126790303"/>
                    </a:ext>
                  </a:extLst>
                </a:gridCol>
                <a:gridCol w="565456">
                  <a:extLst>
                    <a:ext uri="{9D8B030D-6E8A-4147-A177-3AD203B41FA5}">
                      <a16:colId xmlns:a16="http://schemas.microsoft.com/office/drawing/2014/main" val="234904755"/>
                    </a:ext>
                  </a:extLst>
                </a:gridCol>
                <a:gridCol w="1020278">
                  <a:extLst>
                    <a:ext uri="{9D8B030D-6E8A-4147-A177-3AD203B41FA5}">
                      <a16:colId xmlns:a16="http://schemas.microsoft.com/office/drawing/2014/main" val="573277126"/>
                    </a:ext>
                  </a:extLst>
                </a:gridCol>
              </a:tblGrid>
              <a:tr h="300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№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п/п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1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Сроки </a:t>
                      </a:r>
                      <a:r>
                        <a:rPr lang="ru-RU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Ожидаемый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результат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887817"/>
                  </a:ext>
                </a:extLst>
              </a:tr>
              <a:tr h="262806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Д</a:t>
                      </a:r>
                      <a:r>
                        <a:rPr lang="ru-RU" sz="1100" i="1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ля всех ш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кол-участников 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34754"/>
                  </a:ext>
                </a:extLst>
              </a:tr>
              <a:tr h="262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05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726622"/>
                  </a:ext>
                </a:extLst>
              </a:tr>
              <a:tr h="31971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Для каждой школы-участника с низким уровнем результатов отдельно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025567"/>
                  </a:ext>
                </a:extLst>
              </a:tr>
              <a:tr h="319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</a:rPr>
                        <a:t>2</a:t>
                      </a: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</a:endParaRPr>
                    </a:p>
                  </a:txBody>
                  <a:tcPr marL="25400" marR="25400" marT="25400" marB="2540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447104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705608" y="4183087"/>
            <a:ext cx="412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Таблица (форма </a:t>
            </a:r>
            <a:r>
              <a:rPr lang="en-US" dirty="0">
                <a:latin typeface="Arial Narrow" panose="020B0606020202030204" pitchFamily="34" charset="0"/>
              </a:rPr>
              <a:t>3</a:t>
            </a:r>
            <a:r>
              <a:rPr lang="ru-RU" dirty="0">
                <a:latin typeface="Arial Narrow" panose="020B0606020202030204" pitchFamily="34" charset="0"/>
              </a:rPr>
              <a:t>)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b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</a:b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в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Telegram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-канале руководителей 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ИРО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/</a:t>
            </a:r>
            <a:r>
              <a:rPr lang="ru-RU" dirty="0" err="1">
                <a:latin typeface="Arial Narrow" panose="020B0606020202030204" pitchFamily="34" charset="0"/>
                <a:ea typeface="Calibri" panose="020F0502020204030204" pitchFamily="34" charset="0"/>
              </a:rPr>
              <a:t>ИПК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456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002458" y="638726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BBAAFF-5DA9-4695-8650-3AC011808BA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реугольник"/>
          <p:cNvSpPr/>
          <p:nvPr/>
        </p:nvSpPr>
        <p:spPr>
          <a:xfrm rot="16200000">
            <a:off x="6881590" y="-3884669"/>
            <a:ext cx="2651594" cy="80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" name="Диагональная полоса 3"/>
          <p:cNvSpPr/>
          <p:nvPr/>
        </p:nvSpPr>
        <p:spPr>
          <a:xfrm rot="952129">
            <a:off x="-176885" y="-325030"/>
            <a:ext cx="12496552" cy="3611683"/>
          </a:xfrm>
          <a:prstGeom prst="diagStripe">
            <a:avLst/>
          </a:prstGeom>
          <a:solidFill>
            <a:srgbClr val="1B32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303" y="732235"/>
            <a:ext cx="1134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ШАГ 6. ОТПРАВКА ТАБЛИЦ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660589" y="1855858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9117" y="2195825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5538" y="1961708"/>
            <a:ext cx="415874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Таблица с маркированными графами (форма 1)</a:t>
            </a:r>
            <a:endParaRPr lang="ru-RU" sz="24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endParaRPr lang="ru-RU" sz="900" dirty="0">
              <a:latin typeface="Arial Narrow" panose="020B0606020202030204" pitchFamily="34" charset="0"/>
            </a:endParaRPr>
          </a:p>
          <a:p>
            <a:r>
              <a:rPr lang="ru-RU" sz="2400" dirty="0">
                <a:latin typeface="Arial Narrow" panose="020B0606020202030204" pitchFamily="34" charset="0"/>
              </a:rPr>
              <a:t>Таблица с маркированными графами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ru-RU" sz="2400" dirty="0">
                <a:latin typeface="Arial Narrow" panose="020B0606020202030204" pitchFamily="34" charset="0"/>
              </a:rPr>
              <a:t>(форма 2)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C09C3A23-61B9-4D2B-862E-519EBDE8EC7D}"/>
              </a:ext>
            </a:extLst>
          </p:cNvPr>
          <p:cNvSpPr/>
          <p:nvPr/>
        </p:nvSpPr>
        <p:spPr>
          <a:xfrm>
            <a:off x="6480276" y="1855858"/>
            <a:ext cx="2002923" cy="1963434"/>
          </a:xfrm>
          <a:prstGeom prst="ellipse">
            <a:avLst/>
          </a:prstGeom>
          <a:noFill/>
          <a:ln w="38100" cap="rnd">
            <a:solidFill>
              <a:srgbClr val="1B32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67349" y="2186156"/>
            <a:ext cx="159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rgbClr val="1411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24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rgbClr val="14112C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srgbClr val="14112C"/>
                </a:solidFill>
                <a:latin typeface="Arial Narrow" panose="020B0606020202030204" pitchFamily="34" charset="0"/>
              </a:rPr>
              <a:t>июня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483199" y="2552833"/>
            <a:ext cx="25218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Таблица (форма </a:t>
            </a:r>
            <a:r>
              <a:rPr lang="en-US" sz="2400" dirty="0">
                <a:latin typeface="Arial Narrow" panose="020B0606020202030204" pitchFamily="34" charset="0"/>
              </a:rPr>
              <a:t>3</a:t>
            </a:r>
            <a:r>
              <a:rPr lang="ru-RU" sz="2400" dirty="0">
                <a:latin typeface="Arial Narrow" panose="020B0606020202030204" pitchFamily="34" charset="0"/>
              </a:rPr>
              <a:t>) </a:t>
            </a:r>
          </a:p>
          <a:p>
            <a:pPr algn="ctr"/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18" name="Шеврон 17"/>
          <p:cNvSpPr/>
          <p:nvPr/>
        </p:nvSpPr>
        <p:spPr>
          <a:xfrm rot="5400000">
            <a:off x="5538720" y="2891527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7565" y="4436869"/>
            <a:ext cx="43412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1B3281"/>
                </a:solidFill>
                <a:latin typeface="Montserrat"/>
              </a:rPr>
              <a:t>fmc@apkpro.ru</a:t>
            </a:r>
            <a:endParaRPr lang="ru-RU" sz="4400" dirty="0">
              <a:solidFill>
                <a:srgbClr val="1B3281"/>
              </a:solidFill>
            </a:endParaRPr>
          </a:p>
        </p:txBody>
      </p:sp>
      <p:sp>
        <p:nvSpPr>
          <p:cNvPr id="19" name="Шеврон 18"/>
          <p:cNvSpPr/>
          <p:nvPr/>
        </p:nvSpPr>
        <p:spPr>
          <a:xfrm rot="5400000">
            <a:off x="5538719" y="4358067"/>
            <a:ext cx="343821" cy="2670537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3514" y="5973311"/>
            <a:ext cx="111693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Эксперты Федерального методического центра </a:t>
            </a:r>
            <a:br>
              <a:rPr lang="ru-RU" sz="2400" dirty="0">
                <a:latin typeface="Arial Narrow" panose="020B0606020202030204" pitchFamily="34" charset="0"/>
              </a:rPr>
            </a:br>
            <a:r>
              <a:rPr lang="ru-RU" sz="2400" dirty="0" err="1">
                <a:latin typeface="Arial Narrow" panose="020B0606020202030204" pitchFamily="34" charset="0"/>
              </a:rPr>
              <a:t>ФГАОУ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ДПО</a:t>
            </a:r>
            <a:r>
              <a:rPr lang="ru-RU" sz="2400" dirty="0">
                <a:latin typeface="Arial Narrow" panose="020B0606020202030204" pitchFamily="34" charset="0"/>
              </a:rPr>
              <a:t> «Академия Минпросвещения России» – кураторы регионов</a:t>
            </a:r>
          </a:p>
        </p:txBody>
      </p:sp>
    </p:spTree>
    <p:extLst>
      <p:ext uri="{BB962C8B-B14F-4D97-AF65-F5344CB8AC3E}">
        <p14:creationId xmlns:p14="http://schemas.microsoft.com/office/powerpoint/2010/main" val="137911862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608</Words>
  <Application>Microsoft Office PowerPoint</Application>
  <PresentationFormat>Широкоэкранный</PresentationFormat>
  <Paragraphs>137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Arial </vt:lpstr>
      <vt:lpstr>Arial Narrow</vt:lpstr>
      <vt:lpstr>Calibri</vt:lpstr>
      <vt:lpstr>Calibri Light</vt:lpstr>
      <vt:lpstr>Helvetica Neue Medium</vt:lpstr>
      <vt:lpstr>Montserrat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66</cp:revision>
  <dcterms:created xsi:type="dcterms:W3CDTF">2022-06-05T05:51:04Z</dcterms:created>
  <dcterms:modified xsi:type="dcterms:W3CDTF">2023-07-25T17:05:09Z</dcterms:modified>
</cp:coreProperties>
</file>