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3"/>
  </p:notesMasterIdLst>
  <p:sldIdLst>
    <p:sldId id="281" r:id="rId2"/>
    <p:sldId id="292" r:id="rId3"/>
    <p:sldId id="282" r:id="rId4"/>
    <p:sldId id="300" r:id="rId5"/>
    <p:sldId id="293" r:id="rId6"/>
    <p:sldId id="296" r:id="rId7"/>
    <p:sldId id="294" r:id="rId8"/>
    <p:sldId id="297" r:id="rId9"/>
    <p:sldId id="298" r:id="rId10"/>
    <p:sldId id="305" r:id="rId11"/>
    <p:sldId id="301" r:id="rId12"/>
    <p:sldId id="307" r:id="rId13"/>
    <p:sldId id="308" r:id="rId14"/>
    <p:sldId id="309" r:id="rId15"/>
    <p:sldId id="310" r:id="rId16"/>
    <p:sldId id="311" r:id="rId17"/>
    <p:sldId id="315" r:id="rId18"/>
    <p:sldId id="312" r:id="rId19"/>
    <p:sldId id="313" r:id="rId20"/>
    <p:sldId id="316" r:id="rId21"/>
    <p:sldId id="314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80"/>
    <a:srgbClr val="2607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8" d="100"/>
          <a:sy n="58" d="100"/>
        </p:scale>
        <p:origin x="302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_____Microsoft_Excel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58474123953730239"/>
          <c:y val="4.2215903869238514E-3"/>
          <c:w val="0.38408548160725969"/>
          <c:h val="0.9519236289874075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3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B64-4AAC-8601-BB2F626CD3A3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3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B64-4AAC-8601-BB2F626CD3A3}"/>
              </c:ext>
            </c:extLst>
          </c:dPt>
          <c:dPt>
            <c:idx val="2"/>
            <c:invertIfNegative val="0"/>
            <c:bubble3D val="0"/>
            <c:spPr>
              <a:solidFill>
                <a:srgbClr val="C42F1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B64-4AAC-8601-BB2F626CD3A3}"/>
              </c:ext>
            </c:extLst>
          </c:dPt>
          <c:dPt>
            <c:idx val="3"/>
            <c:invertIfNegative val="0"/>
            <c:bubble3D val="0"/>
            <c:spPr>
              <a:solidFill>
                <a:srgbClr val="C42F1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9B64-4AAC-8601-BB2F626CD3A3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3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9B64-4AAC-8601-BB2F626CD3A3}"/>
              </c:ext>
            </c:extLst>
          </c:dPt>
          <c:dPt>
            <c:idx val="5"/>
            <c:invertIfNegative val="0"/>
            <c:bubble3D val="0"/>
            <c:spPr>
              <a:solidFill>
                <a:srgbClr val="C42F1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9B64-4AAC-8601-BB2F626CD3A3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3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9B64-4AAC-8601-BB2F626CD3A3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3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9B64-4AAC-8601-BB2F626CD3A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1" i="0" u="none" strike="noStrike" kern="1200" baseline="0">
                    <a:solidFill>
                      <a:srgbClr val="800080"/>
                    </a:solidFill>
                    <a:latin typeface="Sitka Display" panose="02000505000000020004" pitchFamily="2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Лист1!$A$2:$A$9</c:f>
              <c:strCache>
                <c:ptCount val="8"/>
                <c:pt idx="0">
                  <c:v>Знание: качество и объективность</c:v>
                </c:pt>
                <c:pt idx="1">
                  <c:v>Воспитание</c:v>
                </c:pt>
                <c:pt idx="2">
                  <c:v>Творчество</c:v>
                </c:pt>
                <c:pt idx="3">
                  <c:v>Профориентация</c:v>
                </c:pt>
                <c:pt idx="4">
                  <c:v>Здоровье</c:v>
                </c:pt>
                <c:pt idx="5">
                  <c:v>Учитель. Школьная команда</c:v>
                </c:pt>
                <c:pt idx="6">
                  <c:v>Школьный климат</c:v>
                </c:pt>
                <c:pt idx="7">
                  <c:v>Образовательная среда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60</c:v>
                </c:pt>
                <c:pt idx="1">
                  <c:v>68</c:v>
                </c:pt>
                <c:pt idx="2">
                  <c:v>29</c:v>
                </c:pt>
                <c:pt idx="3">
                  <c:v>47</c:v>
                </c:pt>
                <c:pt idx="4">
                  <c:v>57</c:v>
                </c:pt>
                <c:pt idx="5">
                  <c:v>17</c:v>
                </c:pt>
                <c:pt idx="6">
                  <c:v>67</c:v>
                </c:pt>
                <c:pt idx="7">
                  <c:v>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9B64-4AAC-8601-BB2F626CD3A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Лист1!$A$2:$A$9</c:f>
              <c:strCache>
                <c:ptCount val="8"/>
                <c:pt idx="0">
                  <c:v>Знание: качество и объективность</c:v>
                </c:pt>
                <c:pt idx="1">
                  <c:v>Воспитание</c:v>
                </c:pt>
                <c:pt idx="2">
                  <c:v>Творчество</c:v>
                </c:pt>
                <c:pt idx="3">
                  <c:v>Профориентация</c:v>
                </c:pt>
                <c:pt idx="4">
                  <c:v>Здоровье</c:v>
                </c:pt>
                <c:pt idx="5">
                  <c:v>Учитель. Школьная команда</c:v>
                </c:pt>
                <c:pt idx="6">
                  <c:v>Школьный климат</c:v>
                </c:pt>
                <c:pt idx="7">
                  <c:v>Образовательная среда</c:v>
                </c:pt>
              </c:strCache>
            </c:strRef>
          </c:cat>
          <c:val>
            <c:numRef>
              <c:f>Лист1!$C$2:$C$9</c:f>
              <c:numCache>
                <c:formatCode>General</c:formatCode>
                <c:ptCount val="8"/>
              </c:numCache>
            </c:numRef>
          </c:val>
          <c:extLst>
            <c:ext xmlns:c16="http://schemas.microsoft.com/office/drawing/2014/chart" uri="{C3380CC4-5D6E-409C-BE32-E72D297353CC}">
              <c16:uniqueId val="{00000011-9B64-4AAC-8601-BB2F626CD3A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Лист1!$A$2:$A$9</c:f>
              <c:strCache>
                <c:ptCount val="8"/>
                <c:pt idx="0">
                  <c:v>Знание: качество и объективность</c:v>
                </c:pt>
                <c:pt idx="1">
                  <c:v>Воспитание</c:v>
                </c:pt>
                <c:pt idx="2">
                  <c:v>Творчество</c:v>
                </c:pt>
                <c:pt idx="3">
                  <c:v>Профориентация</c:v>
                </c:pt>
                <c:pt idx="4">
                  <c:v>Здоровье</c:v>
                </c:pt>
                <c:pt idx="5">
                  <c:v>Учитель. Школьная команда</c:v>
                </c:pt>
                <c:pt idx="6">
                  <c:v>Школьный климат</c:v>
                </c:pt>
                <c:pt idx="7">
                  <c:v>Образовательная среда</c:v>
                </c:pt>
              </c:strCache>
            </c:strRef>
          </c:cat>
          <c:val>
            <c:numRef>
              <c:f>Лист1!$D$2:$D$9</c:f>
              <c:numCache>
                <c:formatCode>General</c:formatCode>
                <c:ptCount val="8"/>
              </c:numCache>
            </c:numRef>
          </c:val>
          <c:extLst>
            <c:ext xmlns:c16="http://schemas.microsoft.com/office/drawing/2014/chart" uri="{C3380CC4-5D6E-409C-BE32-E72D297353CC}">
              <c16:uniqueId val="{00000012-9B64-4AAC-8601-BB2F626CD3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004869104"/>
        <c:axId val="2004872016"/>
      </c:barChart>
      <c:catAx>
        <c:axId val="200486910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1" i="0" u="none" strike="noStrike" kern="1200" baseline="0">
                <a:solidFill>
                  <a:srgbClr val="800080"/>
                </a:solidFill>
                <a:latin typeface="Sitka Display" panose="02000505000000020004" pitchFamily="2" charset="0"/>
                <a:ea typeface="+mn-ea"/>
                <a:cs typeface="+mn-cs"/>
              </a:defRPr>
            </a:pPr>
            <a:endParaRPr lang="ru-RU"/>
          </a:p>
        </c:txPr>
        <c:crossAx val="2004872016"/>
        <c:crosses val="autoZero"/>
        <c:auto val="1"/>
        <c:lblAlgn val="ctr"/>
        <c:lblOffset val="100"/>
        <c:noMultiLvlLbl val="0"/>
      </c:catAx>
      <c:valAx>
        <c:axId val="200487201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04869104"/>
        <c:crosses val="autoZero"/>
        <c:crossBetween val="between"/>
      </c:valAx>
      <c:spPr>
        <a:noFill/>
        <a:ln>
          <a:solidFill>
            <a:schemeClr val="tx1">
              <a:lumMod val="15000"/>
              <a:lumOff val="85000"/>
            </a:schemeClr>
          </a:solidFill>
          <a:bevel/>
        </a:ln>
        <a:effectLst/>
      </c:spPr>
    </c:plotArea>
    <c:plotVisOnly val="1"/>
    <c:dispBlanksAs val="gap"/>
    <c:showDLblsOverMax val="0"/>
  </c:chart>
  <c:spPr>
    <a:noFill/>
    <a:ln w="25400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BD522F-17D1-48D9-BBD8-864119272B9C}" type="datetimeFigureOut">
              <a:rPr lang="ru-RU" smtClean="0"/>
              <a:t>16.08.2023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D632DF-6519-48C1-B939-C19632095A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0560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D632DF-6519-48C1-B939-C19632095A74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77302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D632DF-6519-48C1-B939-C19632095A74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66148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D68ED419-5812-465B-A2CE-CB02B049A3E7}" type="datetimeFigureOut">
              <a:rPr lang="ru-RU" smtClean="0"/>
              <a:t>16.08.2023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087C0C29-8B15-4D6B-98B2-673F0356524E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58179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ED419-5812-465B-A2CE-CB02B049A3E7}" type="datetimeFigureOut">
              <a:rPr lang="ru-RU" smtClean="0"/>
              <a:t>16.08.2023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C0C29-8B15-4D6B-98B2-673F035652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2069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ED419-5812-465B-A2CE-CB02B049A3E7}" type="datetimeFigureOut">
              <a:rPr lang="ru-RU" smtClean="0"/>
              <a:t>16.08.2023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C0C29-8B15-4D6B-98B2-673F0356524E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93782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ED419-5812-465B-A2CE-CB02B049A3E7}" type="datetimeFigureOut">
              <a:rPr lang="ru-RU" smtClean="0"/>
              <a:t>16.08.2023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C0C29-8B15-4D6B-98B2-673F0356524E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23809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ED419-5812-465B-A2CE-CB02B049A3E7}" type="datetimeFigureOut">
              <a:rPr lang="ru-RU" smtClean="0"/>
              <a:t>16.08.2023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C0C29-8B15-4D6B-98B2-673F035652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5379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ED419-5812-465B-A2CE-CB02B049A3E7}" type="datetimeFigureOut">
              <a:rPr lang="ru-RU" smtClean="0"/>
              <a:t>16.08.2023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C0C29-8B15-4D6B-98B2-673F0356524E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34331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ED419-5812-465B-A2CE-CB02B049A3E7}" type="datetimeFigureOut">
              <a:rPr lang="ru-RU" smtClean="0"/>
              <a:t>16.08.2023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C0C29-8B15-4D6B-98B2-673F0356524E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52352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ED419-5812-465B-A2CE-CB02B049A3E7}" type="datetimeFigureOut">
              <a:rPr lang="ru-RU" smtClean="0"/>
              <a:t>16.08.2023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C0C29-8B15-4D6B-98B2-673F0356524E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74982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ED419-5812-465B-A2CE-CB02B049A3E7}" type="datetimeFigureOut">
              <a:rPr lang="ru-RU" smtClean="0"/>
              <a:t>16.08.2023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C0C29-8B15-4D6B-98B2-673F0356524E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7089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ED419-5812-465B-A2CE-CB02B049A3E7}" type="datetimeFigureOut">
              <a:rPr lang="ru-RU" smtClean="0"/>
              <a:t>16.08.2023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C0C29-8B15-4D6B-98B2-673F035652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5388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ED419-5812-465B-A2CE-CB02B049A3E7}" type="datetimeFigureOut">
              <a:rPr lang="ru-RU" smtClean="0"/>
              <a:t>16.08.2023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C0C29-8B15-4D6B-98B2-673F0356524E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9810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ED419-5812-465B-A2CE-CB02B049A3E7}" type="datetimeFigureOut">
              <a:rPr lang="ru-RU" smtClean="0"/>
              <a:t>16.08.2023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C0C29-8B15-4D6B-98B2-673F035652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2863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ED419-5812-465B-A2CE-CB02B049A3E7}" type="datetimeFigureOut">
              <a:rPr lang="ru-RU" smtClean="0"/>
              <a:t>16.08.2023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C0C29-8B15-4D6B-98B2-673F0356524E}" type="slidenum">
              <a:rPr lang="ru-RU" smtClean="0"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3205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ED419-5812-465B-A2CE-CB02B049A3E7}" type="datetimeFigureOut">
              <a:rPr lang="ru-RU" smtClean="0"/>
              <a:t>16.08.2023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C0C29-8B15-4D6B-98B2-673F0356524E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7264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ED419-5812-465B-A2CE-CB02B049A3E7}" type="datetimeFigureOut">
              <a:rPr lang="ru-RU" smtClean="0"/>
              <a:t>16.08.2023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C0C29-8B15-4D6B-98B2-673F035652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3564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ED419-5812-465B-A2CE-CB02B049A3E7}" type="datetimeFigureOut">
              <a:rPr lang="ru-RU" smtClean="0"/>
              <a:t>16.08.2023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C0C29-8B15-4D6B-98B2-673F0356524E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8331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ED419-5812-465B-A2CE-CB02B049A3E7}" type="datetimeFigureOut">
              <a:rPr lang="ru-RU" smtClean="0"/>
              <a:t>16.08.2023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C0C29-8B15-4D6B-98B2-673F035652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0713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68ED419-5812-465B-A2CE-CB02B049A3E7}" type="datetimeFigureOut">
              <a:rPr lang="ru-RU" smtClean="0"/>
              <a:t>16.08.2023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87C0C29-8B15-4D6B-98B2-673F035652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0663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vk.com/wall-216904475_1203" TargetMode="Externa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04504"/>
            <a:ext cx="11874137" cy="201168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800080"/>
                </a:solidFill>
                <a:latin typeface="Sitka Display" panose="02000505000000020004" pitchFamily="2" charset="0"/>
              </a:rPr>
              <a:t>Муниципальное бюджетное общеобразовательное учреждение «Гимназия» МБОУ «Гимназия» </a:t>
            </a:r>
            <a:r>
              <a:rPr lang="ru-RU" sz="2800" b="1" dirty="0">
                <a:latin typeface="Sitka Display" panose="02000505000000020004" pitchFamily="2" charset="0"/>
              </a:rPr>
              <a:t/>
            </a:r>
            <a:br>
              <a:rPr lang="ru-RU" sz="2800" b="1" dirty="0">
                <a:latin typeface="Sitka Display" panose="02000505000000020004" pitchFamily="2" charset="0"/>
              </a:rPr>
            </a:br>
            <a:r>
              <a:rPr lang="ru-RU" sz="2800" b="1" dirty="0"/>
              <a:t/>
            </a:r>
            <a:br>
              <a:rPr lang="ru-RU" sz="2800" b="1" dirty="0"/>
            </a:br>
            <a:r>
              <a:rPr lang="ru-RU" sz="2800" b="1" dirty="0">
                <a:solidFill>
                  <a:srgbClr val="FF0000"/>
                </a:solidFill>
              </a:rPr>
              <a:t/>
            </a:r>
            <a:br>
              <a:rPr lang="ru-RU" sz="2800" b="1" dirty="0">
                <a:solidFill>
                  <a:srgbClr val="FF0000"/>
                </a:solidFill>
              </a:rPr>
            </a:b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7864" y="3266266"/>
            <a:ext cx="2412273" cy="241227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730137" y="3266266"/>
            <a:ext cx="663593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2607A9"/>
                </a:solidFill>
                <a:latin typeface="Sitka Display" panose="02000505000000020004" pitchFamily="2" charset="0"/>
              </a:rPr>
              <a:t>Профориентационная работа со старшеклассниками, как </a:t>
            </a:r>
            <a:r>
              <a:rPr lang="ru-RU" sz="3200" b="1" dirty="0" smtClean="0">
                <a:solidFill>
                  <a:srgbClr val="2607A9"/>
                </a:solidFill>
                <a:latin typeface="Sitka Display" panose="02000505000000020004" pitchFamily="2" charset="0"/>
              </a:rPr>
              <a:t>ресурс их социализации </a:t>
            </a:r>
            <a:r>
              <a:rPr lang="ru-RU" sz="3200" b="1" dirty="0">
                <a:solidFill>
                  <a:srgbClr val="2607A9"/>
                </a:solidFill>
                <a:latin typeface="Sitka Display" panose="02000505000000020004" pitchFamily="2" charset="0"/>
              </a:rPr>
              <a:t>и </a:t>
            </a:r>
            <a:r>
              <a:rPr lang="ru-RU" sz="3200" b="1" dirty="0" smtClean="0">
                <a:solidFill>
                  <a:srgbClr val="2607A9"/>
                </a:solidFill>
                <a:latin typeface="Sitka Display" panose="02000505000000020004" pitchFamily="2" charset="0"/>
              </a:rPr>
              <a:t>адаптации</a:t>
            </a:r>
            <a:endParaRPr lang="ru-RU" sz="3200" b="1" dirty="0">
              <a:solidFill>
                <a:srgbClr val="2607A9"/>
              </a:solidFill>
              <a:latin typeface="Sitka Display" panose="02000505000000020004" pitchFamily="2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889860" y="5107576"/>
            <a:ext cx="730213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ru-RU" sz="2400" b="1" dirty="0">
              <a:solidFill>
                <a:srgbClr val="800080"/>
              </a:solidFill>
              <a:latin typeface="Sitka Display" panose="02000505000000020004" pitchFamily="2" charset="0"/>
            </a:endParaRPr>
          </a:p>
          <a:p>
            <a:pPr algn="r"/>
            <a:r>
              <a:rPr lang="ru-RU" sz="2400" b="1" dirty="0">
                <a:solidFill>
                  <a:srgbClr val="800080"/>
                </a:solidFill>
                <a:latin typeface="Sitka Display" panose="02000505000000020004" pitchFamily="2" charset="0"/>
              </a:rPr>
              <a:t>Директор МБОУ «Гимназия» Шевченко С.Н.</a:t>
            </a:r>
          </a:p>
          <a:p>
            <a:pPr algn="r"/>
            <a:r>
              <a:rPr lang="ru-RU" sz="2400" b="1" dirty="0">
                <a:solidFill>
                  <a:srgbClr val="800080"/>
                </a:solidFill>
                <a:latin typeface="Sitka Display" panose="02000505000000020004" pitchFamily="2" charset="0"/>
              </a:rPr>
              <a:t>Республика Хакасия, г. Черногорск,</a:t>
            </a:r>
          </a:p>
          <a:p>
            <a:pPr algn="r"/>
            <a:r>
              <a:rPr lang="ru-RU" sz="2400" b="1" dirty="0">
                <a:solidFill>
                  <a:srgbClr val="800080"/>
                </a:solidFill>
                <a:latin typeface="Sitka Display" panose="02000505000000020004" pitchFamily="2" charset="0"/>
              </a:rPr>
              <a:t>17 августа 2023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55" y="1258123"/>
            <a:ext cx="6374674" cy="173287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531428" y="1189641"/>
            <a:ext cx="549946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800080"/>
                </a:solidFill>
                <a:latin typeface="Sitka Display" panose="02000505000000020004" pitchFamily="2" charset="0"/>
              </a:rPr>
              <a:t>МБОУ «Гимназия» - участник федерального проекта </a:t>
            </a:r>
          </a:p>
          <a:p>
            <a:pPr algn="ctr"/>
            <a:r>
              <a:rPr lang="ru-RU" sz="2400" b="1" dirty="0">
                <a:solidFill>
                  <a:srgbClr val="800080"/>
                </a:solidFill>
                <a:latin typeface="Sitka Display" panose="02000505000000020004" pitchFamily="2" charset="0"/>
              </a:rPr>
              <a:t>«Школа Минпросвещения России» </a:t>
            </a:r>
          </a:p>
          <a:p>
            <a:pPr algn="ctr"/>
            <a:r>
              <a:rPr lang="ru-RU" sz="2400" b="1" dirty="0">
                <a:solidFill>
                  <a:srgbClr val="800080"/>
                </a:solidFill>
                <a:latin typeface="Sitka Display" panose="02000505000000020004" pitchFamily="2" charset="0"/>
              </a:rPr>
              <a:t>( с 13.01.2023г.)</a:t>
            </a:r>
            <a:br>
              <a:rPr lang="ru-RU" sz="2400" b="1" dirty="0">
                <a:solidFill>
                  <a:srgbClr val="800080"/>
                </a:solidFill>
                <a:latin typeface="Sitka Display" panose="02000505000000020004" pitchFamily="2" charset="0"/>
              </a:rPr>
            </a:br>
            <a:endParaRPr lang="ru-RU" sz="2400" b="1" dirty="0">
              <a:solidFill>
                <a:srgbClr val="800080"/>
              </a:solidFill>
              <a:latin typeface="Sitka Display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480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749" y="9374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800080"/>
                </a:solidFill>
                <a:latin typeface="Sitka Small" panose="02000505000000020004" pitchFamily="2" charset="0"/>
              </a:rPr>
              <a:t>Внеурочная профориентационная деятельность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76225" y="1501761"/>
            <a:ext cx="4076700" cy="4329099"/>
          </a:xfrm>
        </p:spPr>
        <p:txBody>
          <a:bodyPr>
            <a:normAutofit fontScale="32500" lnSpcReduction="20000"/>
          </a:bodyPr>
          <a:lstStyle/>
          <a:p>
            <a:r>
              <a:rPr lang="ru-RU" sz="7400" b="1" dirty="0" smtClean="0">
                <a:solidFill>
                  <a:srgbClr val="800080"/>
                </a:solidFill>
                <a:latin typeface="Sitka Small" panose="02000505000000020004" pitchFamily="2" charset="0"/>
              </a:rPr>
              <a:t>Спецкурсы: </a:t>
            </a:r>
          </a:p>
          <a:p>
            <a:r>
              <a:rPr lang="ru-RU" sz="6200" dirty="0" smtClean="0">
                <a:latin typeface="Sitka Small" panose="02000505000000020004" pitchFamily="2" charset="0"/>
              </a:rPr>
              <a:t>«Основы </a:t>
            </a:r>
            <a:r>
              <a:rPr lang="ru-RU" sz="6200" dirty="0">
                <a:latin typeface="Sitka Small" panose="02000505000000020004" pitchFamily="2" charset="0"/>
              </a:rPr>
              <a:t>чертежной грамотности</a:t>
            </a:r>
            <a:r>
              <a:rPr lang="ru-RU" sz="6200" dirty="0" smtClean="0">
                <a:latin typeface="Sitka Small" panose="02000505000000020004" pitchFamily="2" charset="0"/>
              </a:rPr>
              <a:t>»</a:t>
            </a:r>
          </a:p>
          <a:p>
            <a:r>
              <a:rPr lang="ru-RU" sz="6200" dirty="0" smtClean="0">
                <a:latin typeface="Sitka Small" panose="02000505000000020004" pitchFamily="2" charset="0"/>
              </a:rPr>
              <a:t>«</a:t>
            </a:r>
            <a:r>
              <a:rPr lang="ru-RU" sz="6200" dirty="0">
                <a:latin typeface="Sitka Small" panose="02000505000000020004" pitchFamily="2" charset="0"/>
              </a:rPr>
              <a:t>Химический анализ веществ</a:t>
            </a:r>
            <a:r>
              <a:rPr lang="ru-RU" sz="6200" dirty="0" smtClean="0">
                <a:latin typeface="Sitka Small" panose="02000505000000020004" pitchFamily="2" charset="0"/>
              </a:rPr>
              <a:t>» </a:t>
            </a:r>
          </a:p>
          <a:p>
            <a:r>
              <a:rPr lang="ru-RU" sz="6200" dirty="0" smtClean="0">
                <a:latin typeface="Sitka Small" panose="02000505000000020004" pitchFamily="2" charset="0"/>
              </a:rPr>
              <a:t>«</a:t>
            </a:r>
            <a:r>
              <a:rPr lang="ru-RU" sz="6200" dirty="0">
                <a:latin typeface="Sitka Small" panose="02000505000000020004" pitchFamily="2" charset="0"/>
              </a:rPr>
              <a:t>Линии жизни</a:t>
            </a:r>
            <a:r>
              <a:rPr lang="ru-RU" sz="6200" dirty="0" smtClean="0">
                <a:latin typeface="Sitka Small" panose="02000505000000020004" pitchFamily="2" charset="0"/>
              </a:rPr>
              <a:t>»</a:t>
            </a:r>
          </a:p>
          <a:p>
            <a:r>
              <a:rPr lang="ru-RU" sz="6200" dirty="0" smtClean="0">
                <a:latin typeface="Sitka Small" panose="02000505000000020004" pitchFamily="2" charset="0"/>
              </a:rPr>
              <a:t>«</a:t>
            </a:r>
            <a:r>
              <a:rPr lang="ru-RU" sz="6200" dirty="0">
                <a:latin typeface="Sitka Small" panose="02000505000000020004" pitchFamily="2" charset="0"/>
              </a:rPr>
              <a:t>Бизнес план</a:t>
            </a:r>
            <a:r>
              <a:rPr lang="ru-RU" sz="6200" dirty="0" smtClean="0">
                <a:latin typeface="Sitka Small" panose="02000505000000020004" pitchFamily="2" charset="0"/>
              </a:rPr>
              <a:t>»</a:t>
            </a:r>
          </a:p>
          <a:p>
            <a:r>
              <a:rPr lang="ru-RU" sz="6200" dirty="0" smtClean="0">
                <a:latin typeface="Sitka Small" panose="02000505000000020004" pitchFamily="2" charset="0"/>
              </a:rPr>
              <a:t>«</a:t>
            </a:r>
            <a:r>
              <a:rPr lang="ru-RU" sz="6200" dirty="0">
                <a:latin typeface="Sitka Small" panose="02000505000000020004" pitchFamily="2" charset="0"/>
              </a:rPr>
              <a:t>Основы предпринимательства</a:t>
            </a:r>
            <a:r>
              <a:rPr lang="ru-RU" sz="6200" dirty="0" smtClean="0">
                <a:latin typeface="Sitka Small" panose="02000505000000020004" pitchFamily="2" charset="0"/>
              </a:rPr>
              <a:t>» </a:t>
            </a:r>
          </a:p>
          <a:p>
            <a:r>
              <a:rPr lang="ru-RU" sz="6200" dirty="0" smtClean="0">
                <a:latin typeface="Sitka Small" panose="02000505000000020004" pitchFamily="2" charset="0"/>
              </a:rPr>
              <a:t>«</a:t>
            </a:r>
            <a:r>
              <a:rPr lang="ru-RU" sz="6200" dirty="0">
                <a:latin typeface="Sitka Small" panose="02000505000000020004" pitchFamily="2" charset="0"/>
              </a:rPr>
              <a:t>Основы менеджмента</a:t>
            </a:r>
            <a:r>
              <a:rPr lang="ru-RU" sz="6200" dirty="0" smtClean="0">
                <a:latin typeface="Sitka Small" panose="02000505000000020004" pitchFamily="2" charset="0"/>
              </a:rPr>
              <a:t>»</a:t>
            </a:r>
          </a:p>
          <a:p>
            <a:r>
              <a:rPr lang="ru-RU" sz="6200" dirty="0" smtClean="0">
                <a:latin typeface="Sitka Small" panose="02000505000000020004" pitchFamily="2" charset="0"/>
              </a:rPr>
              <a:t>«</a:t>
            </a:r>
            <a:r>
              <a:rPr lang="ru-RU" sz="6200" dirty="0">
                <a:latin typeface="Sitka Small" panose="02000505000000020004" pitchFamily="2" charset="0"/>
              </a:rPr>
              <a:t>Конституционное право»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352925" y="1562100"/>
            <a:ext cx="7743825" cy="4614863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800080"/>
                </a:solidFill>
                <a:latin typeface="Sitka Small" panose="02000505000000020004" pitchFamily="2" charset="0"/>
              </a:rPr>
              <a:t>Проектная деятельность, темы проектов (</a:t>
            </a:r>
            <a:r>
              <a:rPr lang="ru-RU" sz="2400" b="1" dirty="0">
                <a:solidFill>
                  <a:srgbClr val="800080"/>
                </a:solidFill>
                <a:latin typeface="Sitka Small" panose="02000505000000020004" pitchFamily="2" charset="0"/>
              </a:rPr>
              <a:t>бизнес-планов) </a:t>
            </a:r>
            <a:r>
              <a:rPr lang="ru-RU" sz="2400" dirty="0">
                <a:latin typeface="Sitka Small" panose="02000505000000020004" pitchFamily="2" charset="0"/>
              </a:rPr>
              <a:t>«Компьютерный клуб», «Школа английского языка», «Фотограф для </a:t>
            </a:r>
            <a:r>
              <a:rPr lang="ru-RU" sz="2400" dirty="0" err="1">
                <a:latin typeface="Sitka Small" panose="02000505000000020004" pitchFamily="2" charset="0"/>
              </a:rPr>
              <a:t>зоо</a:t>
            </a:r>
            <a:r>
              <a:rPr lang="ru-RU" sz="2400" dirty="0">
                <a:latin typeface="Sitka Small" panose="02000505000000020004" pitchFamily="2" charset="0"/>
              </a:rPr>
              <a:t>», «Продажа альтернативных  наушников», «Косметика ручной работы»,  «Туристическое агентство», «Кофейня», «Открытие детской йога студии», «Производство аромомасла»,  «Безопасность в интернете», «Технология изготовления букета из клубники», «Агентство путешествий», «Мини пекарня»,  «Филологическая школа»,  «Организация детских праздников», «Мягкая игрушка»,  «Технология наращивания ресниц», «Мини кондитерская» и др..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66749" y="5830860"/>
            <a:ext cx="2990850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400" b="1" dirty="0" err="1" smtClean="0">
                <a:solidFill>
                  <a:srgbClr val="800080"/>
                </a:solidFill>
                <a:latin typeface="Sitka Small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Профпробы</a:t>
            </a:r>
            <a:endParaRPr lang="ru-RU" sz="2400" b="1" dirty="0">
              <a:solidFill>
                <a:srgbClr val="800080"/>
              </a:solidFill>
              <a:effectLst/>
              <a:latin typeface="Sitka Small" panose="0200050500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3399" y="5200564"/>
            <a:ext cx="3714751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400" b="1" dirty="0" err="1" smtClean="0">
                <a:solidFill>
                  <a:srgbClr val="800080"/>
                </a:solidFill>
                <a:latin typeface="Sitka Small" panose="02000505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Профдиагностика</a:t>
            </a:r>
            <a:endParaRPr lang="ru-RU" sz="2400" b="1" dirty="0">
              <a:solidFill>
                <a:srgbClr val="800080"/>
              </a:solidFill>
              <a:effectLst/>
              <a:latin typeface="Sitka Small" panose="0200050500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33399" y="6461156"/>
            <a:ext cx="3343275" cy="468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80008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«ШОУ профессий»</a:t>
            </a:r>
            <a:endParaRPr lang="ru-RU" sz="2400" b="1" dirty="0">
              <a:solidFill>
                <a:srgbClr val="80008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44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493" y="171451"/>
            <a:ext cx="8962707" cy="3724274"/>
          </a:xfrm>
        </p:spPr>
        <p:txBody>
          <a:bodyPr>
            <a:normAutofit fontScale="90000"/>
          </a:bodyPr>
          <a:lstStyle/>
          <a:p>
            <a:r>
              <a:rPr lang="ru-RU" sz="2700" dirty="0" smtClean="0">
                <a:solidFill>
                  <a:srgbClr val="800080"/>
                </a:solidFill>
                <a:latin typeface="Sitka Small" panose="02000505000000020004" pitchFamily="2" charset="0"/>
              </a:rPr>
              <a:t>Открытая  </a:t>
            </a:r>
            <a:r>
              <a:rPr lang="ru-RU" sz="2700" dirty="0">
                <a:solidFill>
                  <a:srgbClr val="800080"/>
                </a:solidFill>
                <a:latin typeface="Sitka Small" panose="02000505000000020004" pitchFamily="2" charset="0"/>
              </a:rPr>
              <a:t>защита </a:t>
            </a:r>
            <a:r>
              <a:rPr lang="ru-RU" sz="2700" b="1" dirty="0">
                <a:solidFill>
                  <a:srgbClr val="C00000"/>
                </a:solidFill>
                <a:latin typeface="Sitka Small" panose="02000505000000020004" pitchFamily="2" charset="0"/>
              </a:rPr>
              <a:t>бизнес </a:t>
            </a:r>
            <a:r>
              <a:rPr lang="ru-RU" sz="2700" b="1" dirty="0" smtClean="0">
                <a:solidFill>
                  <a:srgbClr val="C00000"/>
                </a:solidFill>
                <a:latin typeface="Sitka Small" panose="02000505000000020004" pitchFamily="2" charset="0"/>
              </a:rPr>
              <a:t>планов </a:t>
            </a:r>
            <a:r>
              <a:rPr lang="ru-RU" sz="2700" dirty="0" smtClean="0">
                <a:solidFill>
                  <a:srgbClr val="800080"/>
                </a:solidFill>
                <a:latin typeface="Sitka Small" panose="02000505000000020004" pitchFamily="2" charset="0"/>
              </a:rPr>
              <a:t>учащихся Предпринимательского  класса. </a:t>
            </a:r>
            <a:br>
              <a:rPr lang="ru-RU" sz="2700" dirty="0" smtClean="0">
                <a:solidFill>
                  <a:srgbClr val="800080"/>
                </a:solidFill>
                <a:latin typeface="Sitka Small" panose="02000505000000020004" pitchFamily="2" charset="0"/>
              </a:rPr>
            </a:br>
            <a:r>
              <a:rPr lang="ru-RU" sz="2700" dirty="0" smtClean="0">
                <a:solidFill>
                  <a:srgbClr val="800080"/>
                </a:solidFill>
                <a:latin typeface="Sitka Small" panose="02000505000000020004" pitchFamily="2" charset="0"/>
              </a:rPr>
              <a:t>Почетные гости: Грибанова </a:t>
            </a:r>
            <a:r>
              <a:rPr lang="ru-RU" sz="2700" dirty="0">
                <a:solidFill>
                  <a:srgbClr val="800080"/>
                </a:solidFill>
                <a:latin typeface="Sitka Small" panose="02000505000000020004" pitchFamily="2" charset="0"/>
              </a:rPr>
              <a:t>Ольга Геннадьевна, начальник планового-экономического отдела «</a:t>
            </a:r>
            <a:r>
              <a:rPr lang="ru-RU" sz="2700" dirty="0" err="1">
                <a:solidFill>
                  <a:srgbClr val="800080"/>
                </a:solidFill>
                <a:latin typeface="Sitka Small" panose="02000505000000020004" pitchFamily="2" charset="0"/>
              </a:rPr>
              <a:t>АтомЭнергоСбыт</a:t>
            </a:r>
            <a:r>
              <a:rPr lang="ru-RU" sz="2700" dirty="0">
                <a:solidFill>
                  <a:srgbClr val="800080"/>
                </a:solidFill>
                <a:latin typeface="Sitka Small" panose="02000505000000020004" pitchFamily="2" charset="0"/>
              </a:rPr>
              <a:t>» </a:t>
            </a:r>
            <a:r>
              <a:rPr lang="ru-RU" sz="2700" dirty="0" smtClean="0">
                <a:solidFill>
                  <a:srgbClr val="800080"/>
                </a:solidFill>
                <a:latin typeface="Sitka Small" panose="02000505000000020004" pitchFamily="2" charset="0"/>
              </a:rPr>
              <a:t>Хакасии, Анастасия </a:t>
            </a:r>
            <a:r>
              <a:rPr lang="ru-RU" sz="2700" dirty="0">
                <a:solidFill>
                  <a:srgbClr val="800080"/>
                </a:solidFill>
                <a:latin typeface="Sitka Small" panose="02000505000000020004" pitchFamily="2" charset="0"/>
              </a:rPr>
              <a:t>Васильевна </a:t>
            </a:r>
            <a:r>
              <a:rPr lang="ru-RU" sz="2700" dirty="0" err="1">
                <a:solidFill>
                  <a:srgbClr val="800080"/>
                </a:solidFill>
                <a:latin typeface="Sitka Small" panose="02000505000000020004" pitchFamily="2" charset="0"/>
              </a:rPr>
              <a:t>Хома</a:t>
            </a:r>
            <a:r>
              <a:rPr lang="ru-RU" sz="2700" dirty="0">
                <a:solidFill>
                  <a:srgbClr val="800080"/>
                </a:solidFill>
                <a:latin typeface="Sitka Small" panose="02000505000000020004" pitchFamily="2" charset="0"/>
              </a:rPr>
              <a:t>, </a:t>
            </a:r>
            <a:r>
              <a:rPr lang="ru-RU" sz="2700" dirty="0" smtClean="0">
                <a:solidFill>
                  <a:srgbClr val="800080"/>
                </a:solidFill>
                <a:latin typeface="Sitka Small" panose="02000505000000020004" pitchFamily="2" charset="0"/>
              </a:rPr>
              <a:t>пресс-секретарь «</a:t>
            </a:r>
            <a:r>
              <a:rPr lang="ru-RU" sz="2700" dirty="0" err="1" smtClean="0">
                <a:solidFill>
                  <a:srgbClr val="800080"/>
                </a:solidFill>
                <a:latin typeface="Sitka Small" panose="02000505000000020004" pitchFamily="2" charset="0"/>
              </a:rPr>
              <a:t>АтомЭнергоСбыт</a:t>
            </a:r>
            <a:r>
              <a:rPr lang="ru-RU" sz="2700" dirty="0" smtClean="0">
                <a:solidFill>
                  <a:srgbClr val="800080"/>
                </a:solidFill>
                <a:latin typeface="Sitka Small" panose="02000505000000020004" pitchFamily="2" charset="0"/>
              </a:rPr>
              <a:t>», Шевченко </a:t>
            </a:r>
            <a:r>
              <a:rPr lang="ru-RU" sz="2700" dirty="0">
                <a:solidFill>
                  <a:srgbClr val="800080"/>
                </a:solidFill>
                <a:latin typeface="Sitka Small" panose="02000505000000020004" pitchFamily="2" charset="0"/>
              </a:rPr>
              <a:t>Светлана </a:t>
            </a:r>
            <a:r>
              <a:rPr lang="ru-RU" sz="2700" dirty="0" smtClean="0">
                <a:solidFill>
                  <a:srgbClr val="800080"/>
                </a:solidFill>
                <a:latin typeface="Sitka Small" panose="02000505000000020004" pitchFamily="2" charset="0"/>
              </a:rPr>
              <a:t>Николаевна</a:t>
            </a:r>
            <a:r>
              <a:rPr lang="ru-RU" sz="2700" dirty="0">
                <a:solidFill>
                  <a:srgbClr val="800080"/>
                </a:solidFill>
                <a:latin typeface="Sitka Small" panose="02000505000000020004" pitchFamily="2" charset="0"/>
              </a:rPr>
              <a:t>, директор, Куропаткина Надежда Викторовна, </a:t>
            </a:r>
            <a:r>
              <a:rPr lang="ru-RU" sz="2700" dirty="0" smtClean="0">
                <a:solidFill>
                  <a:srgbClr val="800080"/>
                </a:solidFill>
                <a:latin typeface="Sitka Small" panose="02000505000000020004" pitchFamily="2" charset="0"/>
              </a:rPr>
              <a:t>экономист.</a:t>
            </a:r>
            <a:br>
              <a:rPr lang="ru-RU" sz="2700" dirty="0" smtClean="0">
                <a:solidFill>
                  <a:srgbClr val="800080"/>
                </a:solidFill>
                <a:latin typeface="Sitka Small" panose="02000505000000020004" pitchFamily="2" charset="0"/>
              </a:rPr>
            </a:br>
            <a:r>
              <a:rPr lang="ru-RU" sz="2700" dirty="0" smtClean="0">
                <a:solidFill>
                  <a:srgbClr val="800080"/>
                </a:solidFill>
                <a:latin typeface="Sitka Small" panose="02000505000000020004" pitchFamily="2" charset="0"/>
              </a:rPr>
              <a:t>Вручение благодарственных писем ребятам, защищающим </a:t>
            </a:r>
            <a:r>
              <a:rPr lang="ru-RU" sz="2700" dirty="0">
                <a:solidFill>
                  <a:srgbClr val="800080"/>
                </a:solidFill>
                <a:latin typeface="Sitka Small" panose="02000505000000020004" pitchFamily="2" charset="0"/>
              </a:rPr>
              <a:t>бизнес </a:t>
            </a:r>
            <a:r>
              <a:rPr lang="ru-RU" sz="2700" dirty="0" smtClean="0">
                <a:solidFill>
                  <a:srgbClr val="800080"/>
                </a:solidFill>
                <a:latin typeface="Sitka Small" panose="02000505000000020004" pitchFamily="2" charset="0"/>
              </a:rPr>
              <a:t>планы.</a:t>
            </a:r>
            <a:endParaRPr lang="ru-RU" sz="2700" dirty="0">
              <a:solidFill>
                <a:srgbClr val="800080"/>
              </a:solidFill>
              <a:latin typeface="Sitka Small" panose="02000505000000020004" pitchFamily="2" charset="0"/>
            </a:endParaRPr>
          </a:p>
        </p:txBody>
      </p:sp>
      <p:pic>
        <p:nvPicPr>
          <p:cNvPr id="3" name="Рисунок 2" descr="https://sun9-23.userapi.com/impg/ym7cZZ9-M0Yv479-9iF7a29zmK1rqQfODUQ3ZQ/cE7nhfm9x6U.jpg?size=604x453&amp;quality=95&amp;sign=91a3480b963c13b19809a417dc592b2f&amp;c_uniq_tag=2JL7XBKxj6477bQcj1M-u2mBgJRv0FCbS3w_itGMqu0&amp;type=album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33"/>
          <a:stretch/>
        </p:blipFill>
        <p:spPr bwMode="auto">
          <a:xfrm>
            <a:off x="491014" y="3946530"/>
            <a:ext cx="4247832" cy="26860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4525" y="23224"/>
            <a:ext cx="2513385" cy="21437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5784" y="3824136"/>
            <a:ext cx="6287066" cy="30127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2542" y="2218305"/>
            <a:ext cx="2865368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960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04801" y="95251"/>
            <a:ext cx="12182475" cy="159543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800080"/>
                </a:solidFill>
                <a:latin typeface="Sitka Small" panose="02000505000000020004" pitchFamily="2" charset="0"/>
              </a:rPr>
              <a:t>Воспитательная работа профориентационной направленности</a:t>
            </a:r>
            <a:endParaRPr lang="ru-RU" b="1" dirty="0">
              <a:solidFill>
                <a:srgbClr val="800080"/>
              </a:solidFill>
              <a:latin typeface="Sitka Small" panose="0200050500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30" y="1478165"/>
            <a:ext cx="6098588" cy="256654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28650" y="32201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Sitka Small" panose="02000505000000020004" pitchFamily="2" charset="0"/>
                <a:ea typeface="Calibri" panose="020F0502020204030204" pitchFamily="34" charset="0"/>
              </a:rPr>
              <a:t>Запись гимна волонтеров финансового просвещения «Поющий финпросвет»</a:t>
            </a:r>
            <a:endParaRPr lang="ru-RU" b="1" dirty="0">
              <a:solidFill>
                <a:schemeClr val="bg1"/>
              </a:solidFill>
              <a:latin typeface="Sitka Small" panose="02000505000000020004" pitchFamily="2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t="9165" r="-130"/>
          <a:stretch/>
        </p:blipFill>
        <p:spPr>
          <a:xfrm>
            <a:off x="6506066" y="2679980"/>
            <a:ext cx="5595436" cy="380479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506066" y="1479651"/>
            <a:ext cx="50398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Sitka Small" panose="02000505000000020004" pitchFamily="2" charset="0"/>
                <a:ea typeface="Calibri" panose="020F0502020204030204" pitchFamily="34" charset="0"/>
              </a:rPr>
              <a:t>Встреча с выпускником социально-экономического </a:t>
            </a:r>
            <a:endParaRPr lang="ru-RU" b="1" dirty="0" smtClean="0">
              <a:latin typeface="Sitka Small" panose="02000505000000020004" pitchFamily="2" charset="0"/>
              <a:ea typeface="Calibri" panose="020F0502020204030204" pitchFamily="34" charset="0"/>
            </a:endParaRPr>
          </a:p>
          <a:p>
            <a:r>
              <a:rPr lang="ru-RU" b="1" dirty="0" smtClean="0">
                <a:latin typeface="Sitka Small" panose="02000505000000020004" pitchFamily="2" charset="0"/>
                <a:ea typeface="Calibri" panose="020F0502020204030204" pitchFamily="34" charset="0"/>
              </a:rPr>
              <a:t>Класса, студент </a:t>
            </a:r>
            <a:r>
              <a:rPr lang="ru-RU" b="1" dirty="0" err="1">
                <a:latin typeface="Sitka Small" panose="02000505000000020004" pitchFamily="2" charset="0"/>
                <a:ea typeface="Calibri" panose="020F0502020204030204" pitchFamily="34" charset="0"/>
              </a:rPr>
              <a:t>РУДНа</a:t>
            </a:r>
            <a:r>
              <a:rPr lang="ru-RU" b="1" dirty="0">
                <a:latin typeface="Sitka Small" panose="02000505000000020004" pitchFamily="2" charset="0"/>
                <a:ea typeface="Calibri" panose="020F0502020204030204" pitchFamily="34" charset="0"/>
              </a:rPr>
              <a:t> – Сычевым Ярославом</a:t>
            </a:r>
            <a:endParaRPr lang="ru-RU" b="1" dirty="0">
              <a:latin typeface="Sitka Small" panose="02000505000000020004" pitchFamily="2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285" y="4158580"/>
            <a:ext cx="3938316" cy="262795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038601" y="5007442"/>
            <a:ext cx="24674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800080"/>
                </a:solidFill>
                <a:latin typeface="Sitka Small" panose="02000505000000020004" pitchFamily="2" charset="0"/>
                <a:ea typeface="Calibri" panose="020F0502020204030204" pitchFamily="34" charset="0"/>
              </a:rPr>
              <a:t>Психологический тренинг </a:t>
            </a:r>
            <a:r>
              <a:rPr lang="ru-RU" dirty="0" smtClean="0">
                <a:solidFill>
                  <a:srgbClr val="800080"/>
                </a:solidFill>
                <a:latin typeface="Sitka Small" panose="02000505000000020004" pitchFamily="2" charset="0"/>
                <a:ea typeface="Calibri" panose="020F0502020204030204" pitchFamily="34" charset="0"/>
              </a:rPr>
              <a:t>«</a:t>
            </a:r>
            <a:r>
              <a:rPr lang="ru-RU" dirty="0">
                <a:solidFill>
                  <a:srgbClr val="800080"/>
                </a:solidFill>
                <a:latin typeface="Sitka Small" panose="02000505000000020004" pitchFamily="2" charset="0"/>
                <a:ea typeface="Calibri" panose="020F0502020204030204" pitchFamily="34" charset="0"/>
              </a:rPr>
              <a:t>Общение и умение слушать»</a:t>
            </a:r>
            <a:endParaRPr lang="ru-RU" dirty="0">
              <a:solidFill>
                <a:srgbClr val="800080"/>
              </a:solidFill>
              <a:latin typeface="Sitka Small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7290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250" y="98425"/>
            <a:ext cx="113538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800080"/>
                </a:solidFill>
                <a:latin typeface="Sitka Small" panose="02000505000000020004" pitchFamily="2" charset="0"/>
              </a:rPr>
              <a:t>Воспитательная работа профориентационной направленности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132" y="1411596"/>
            <a:ext cx="4657818" cy="431180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5250" y="5723404"/>
            <a:ext cx="48387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800080"/>
                </a:solidFill>
                <a:latin typeface="Sitka Small" panose="02000505000000020004" pitchFamily="2" charset="0"/>
                <a:ea typeface="Calibri" panose="020F0502020204030204" pitchFamily="34" charset="0"/>
              </a:rPr>
              <a:t>Декады, посвященной 151-годовщине со дня рождения В. А. Баландиной</a:t>
            </a:r>
            <a:endParaRPr lang="ru-RU" dirty="0">
              <a:solidFill>
                <a:srgbClr val="800080"/>
              </a:solidFill>
              <a:latin typeface="Sitka Small" panose="0200050500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1678" y="1411595"/>
            <a:ext cx="1952867" cy="26038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1866" y="1401482"/>
            <a:ext cx="1930377" cy="257620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199208" y="4222939"/>
            <a:ext cx="321136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80008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Издание газетной страницы «В. А. </a:t>
            </a:r>
            <a:r>
              <a:rPr lang="ru-RU" b="1" dirty="0" err="1">
                <a:solidFill>
                  <a:srgbClr val="80008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Баландина</a:t>
            </a:r>
            <a:r>
              <a:rPr lang="ru-RU" b="1" dirty="0">
                <a:solidFill>
                  <a:srgbClr val="80008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– предприниматель и основательница города Черногорска»</a:t>
            </a:r>
            <a:endParaRPr lang="ru-RU" b="1" dirty="0">
              <a:solidFill>
                <a:srgbClr val="80008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5833" y="4183718"/>
            <a:ext cx="3304731" cy="2528452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9410700" y="2500356"/>
            <a:ext cx="273027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800080"/>
                </a:solidFill>
                <a:latin typeface="Sitka Small" panose="02000505000000020004" pitchFamily="2" charset="0"/>
                <a:ea typeface="Calibri" panose="020F0502020204030204" pitchFamily="34" charset="0"/>
              </a:rPr>
              <a:t>Участие в Форуме молодых предпринимателей республики Хакасия</a:t>
            </a:r>
            <a:endParaRPr lang="ru-RU" b="1" dirty="0">
              <a:solidFill>
                <a:srgbClr val="800080"/>
              </a:solidFill>
              <a:latin typeface="Sitka Small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2842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1336" t="2250" r="7976" b="4630"/>
          <a:stretch/>
        </p:blipFill>
        <p:spPr>
          <a:xfrm>
            <a:off x="4295774" y="3196292"/>
            <a:ext cx="1885951" cy="350104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65125"/>
            <a:ext cx="11353800" cy="89217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800080"/>
                </a:solidFill>
                <a:latin typeface="Sitka Small" panose="02000505000000020004" pitchFamily="2" charset="0"/>
              </a:rPr>
              <a:t>Воспитательная работа профориентационной направленности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991" y="3196292"/>
            <a:ext cx="4061584" cy="355172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57991" y="1257300"/>
            <a:ext cx="668654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800080"/>
                </a:solidFill>
                <a:latin typeface="Sitka Small" panose="02000505000000020004" pitchFamily="2" charset="0"/>
                <a:ea typeface="Calibri" panose="020F0502020204030204" pitchFamily="34" charset="0"/>
              </a:rPr>
              <a:t>Региональный  этап Чемпионата профессионального мастерства -«Профессионалы-2023» в Республике Хакасия по компетенции «</a:t>
            </a:r>
            <a:r>
              <a:rPr lang="ru-RU" sz="2400" dirty="0" err="1">
                <a:solidFill>
                  <a:srgbClr val="800080"/>
                </a:solidFill>
                <a:latin typeface="Sitka Small" panose="02000505000000020004" pitchFamily="2" charset="0"/>
                <a:ea typeface="Calibri" panose="020F0502020204030204" pitchFamily="34" charset="0"/>
              </a:rPr>
              <a:t>Рекрутинг</a:t>
            </a:r>
            <a:r>
              <a:rPr lang="ru-RU" sz="2400" dirty="0" smtClean="0">
                <a:solidFill>
                  <a:srgbClr val="800080"/>
                </a:solidFill>
                <a:latin typeface="Sitka Small" panose="02000505000000020004" pitchFamily="2" charset="0"/>
                <a:ea typeface="Calibri" panose="020F0502020204030204" pitchFamily="34" charset="0"/>
              </a:rPr>
              <a:t>». </a:t>
            </a:r>
            <a:r>
              <a:rPr lang="ru-RU" sz="2400" b="1" dirty="0" smtClean="0">
                <a:solidFill>
                  <a:srgbClr val="800080"/>
                </a:solidFill>
                <a:latin typeface="Sitka Small" panose="02000505000000020004" pitchFamily="2" charset="0"/>
                <a:ea typeface="Calibri" panose="020F0502020204030204" pitchFamily="34" charset="0"/>
              </a:rPr>
              <a:t>Победитель – Шульга </a:t>
            </a:r>
            <a:r>
              <a:rPr lang="ru-RU" sz="2400" b="1" dirty="0" err="1" smtClean="0">
                <a:solidFill>
                  <a:srgbClr val="800080"/>
                </a:solidFill>
                <a:latin typeface="Sitka Small" panose="02000505000000020004" pitchFamily="2" charset="0"/>
                <a:ea typeface="Calibri" panose="020F0502020204030204" pitchFamily="34" charset="0"/>
              </a:rPr>
              <a:t>Дарина</a:t>
            </a:r>
            <a:endParaRPr lang="ru-RU" sz="2400" b="1" dirty="0">
              <a:solidFill>
                <a:srgbClr val="800080"/>
              </a:solidFill>
              <a:latin typeface="Sitka Small" panose="02000505000000020004" pitchFamily="2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4519" y="4410075"/>
            <a:ext cx="5616326" cy="228726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595951" y="3903801"/>
            <a:ext cx="54553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800080"/>
                </a:solidFill>
                <a:latin typeface="Sitka Small" panose="02000505000000020004" pitchFamily="2" charset="0"/>
                <a:ea typeface="Calibri" panose="020F0502020204030204" pitchFamily="34" charset="0"/>
              </a:rPr>
              <a:t>Экскурсия в филиал «</a:t>
            </a:r>
            <a:r>
              <a:rPr lang="ru-RU" b="1" dirty="0" err="1">
                <a:solidFill>
                  <a:srgbClr val="800080"/>
                </a:solidFill>
                <a:latin typeface="Sitka Small" panose="02000505000000020004" pitchFamily="2" charset="0"/>
                <a:ea typeface="Calibri" panose="020F0502020204030204" pitchFamily="34" charset="0"/>
              </a:rPr>
              <a:t>АтомЭнергоСбыт</a:t>
            </a:r>
            <a:r>
              <a:rPr lang="ru-RU" b="1" dirty="0">
                <a:solidFill>
                  <a:srgbClr val="800080"/>
                </a:solidFill>
                <a:latin typeface="Sitka Small" panose="02000505000000020004" pitchFamily="2" charset="0"/>
                <a:ea typeface="Calibri" panose="020F0502020204030204" pitchFamily="34" charset="0"/>
              </a:rPr>
              <a:t>».</a:t>
            </a:r>
            <a:endParaRPr lang="ru-RU" b="1" dirty="0">
              <a:solidFill>
                <a:srgbClr val="800080"/>
              </a:solidFill>
              <a:latin typeface="Sitka Small" panose="02000505000000020004" pitchFamily="2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4519" y="1750480"/>
            <a:ext cx="5320323" cy="2016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306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1" y="4019550"/>
            <a:ext cx="3590516" cy="250085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105" y="1398820"/>
            <a:ext cx="3243145" cy="232123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81000" y="140225"/>
            <a:ext cx="115633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800080"/>
                </a:solidFill>
                <a:latin typeface="Sitka Small" panose="02000505000000020004" pitchFamily="2" charset="0"/>
              </a:rPr>
              <a:t>Воспитательная работа профориентационной направленности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805033" y="1998984"/>
            <a:ext cx="397192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800080"/>
                </a:solidFill>
                <a:latin typeface="Sitka Small" panose="02000505000000020004" pitchFamily="2" charset="0"/>
                <a:ea typeface="Calibri" panose="020F0502020204030204" pitchFamily="34" charset="0"/>
              </a:rPr>
              <a:t>Участие в отборочном этапе Международного инженерного чемпионата «CASE-IN». Школьная лига. Основной сезон – Соревнование школьников в решении инженерных кейсов и разработке проектов инженерно-технической направленности. Ребята создали проект «СИБУР: новые географии –Уверенное развитие».</a:t>
            </a:r>
            <a:endParaRPr lang="ru-RU" b="1" dirty="0">
              <a:solidFill>
                <a:srgbClr val="800080"/>
              </a:solidFill>
              <a:latin typeface="Sitka Small" panose="02000505000000020004" pitchFamily="2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057742" y="1398820"/>
            <a:ext cx="447715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800080"/>
                </a:solidFill>
                <a:latin typeface="Sitka Small" panose="02000505000000020004" pitchFamily="2" charset="0"/>
              </a:rPr>
              <a:t>Участие в Региональной  олимпиаде «Основы горного дела» среди студентов, обучающихся по программам высшего и среднего профессионального образования, по программа  основного и полного среднего образования (школьники)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3509" y="4293554"/>
            <a:ext cx="3585569" cy="1859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190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20967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800080"/>
                </a:solidFill>
                <a:latin typeface="Sitka Small" panose="02000505000000020004" pitchFamily="2" charset="0"/>
              </a:rPr>
              <a:t>Роль родителя в процессе профориентации подростка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580793" y="6160699"/>
            <a:ext cx="90304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800080"/>
                </a:solidFill>
                <a:latin typeface="Sitka Small" panose="02000505000000020004" pitchFamily="2" charset="0"/>
                <a:ea typeface="Calibri" panose="020F0502020204030204" pitchFamily="34" charset="0"/>
              </a:rPr>
              <a:t>Родительское </a:t>
            </a:r>
            <a:r>
              <a:rPr lang="ru-RU" b="1" dirty="0" smtClean="0">
                <a:solidFill>
                  <a:srgbClr val="800080"/>
                </a:solidFill>
                <a:latin typeface="Sitka Small" panose="02000505000000020004" pitchFamily="2" charset="0"/>
                <a:ea typeface="Calibri" panose="020F0502020204030204" pitchFamily="34" charset="0"/>
              </a:rPr>
              <a:t>собрание в 10А классе, совместно с администрацией школы и директором </a:t>
            </a:r>
            <a:r>
              <a:rPr lang="ru-RU" b="1" dirty="0">
                <a:solidFill>
                  <a:srgbClr val="800080"/>
                </a:solidFill>
                <a:latin typeface="Sitka Small" panose="02000505000000020004" pitchFamily="2" charset="0"/>
                <a:ea typeface="Calibri" panose="020F0502020204030204" pitchFamily="34" charset="0"/>
              </a:rPr>
              <a:t>ГБПОУ РХ </a:t>
            </a:r>
            <a:r>
              <a:rPr lang="ru-RU" b="1" dirty="0" smtClean="0">
                <a:solidFill>
                  <a:srgbClr val="800080"/>
                </a:solidFill>
                <a:latin typeface="Sitka Small" panose="02000505000000020004" pitchFamily="2" charset="0"/>
                <a:ea typeface="Calibri" panose="020F0502020204030204" pitchFamily="34" charset="0"/>
              </a:rPr>
              <a:t>ЧГСТ Ващенко Л.М.</a:t>
            </a:r>
            <a:endParaRPr lang="ru-RU" b="1" dirty="0">
              <a:solidFill>
                <a:srgbClr val="800080"/>
              </a:solidFill>
              <a:latin typeface="Sitka Small" panose="02000505000000020004" pitchFamily="2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1" t="23858" r="-3448"/>
          <a:stretch/>
        </p:blipFill>
        <p:spPr>
          <a:xfrm>
            <a:off x="1766887" y="1295400"/>
            <a:ext cx="8658225" cy="4779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341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56845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800080"/>
                </a:solidFill>
                <a:latin typeface="Sitka Small" panose="02000505000000020004" pitchFamily="2" charset="0"/>
              </a:rPr>
              <a:t>Семь советов родителям о профессиональном самоопределении детей</a:t>
            </a:r>
            <a:br>
              <a:rPr lang="ru-RU" b="1" dirty="0">
                <a:solidFill>
                  <a:srgbClr val="800080"/>
                </a:solidFill>
                <a:latin typeface="Sitka Small" panose="02000505000000020004" pitchFamily="2" charset="0"/>
              </a:rPr>
            </a:br>
            <a:endParaRPr lang="ru-RU" b="1" dirty="0">
              <a:solidFill>
                <a:srgbClr val="800080"/>
              </a:solidFill>
              <a:latin typeface="Sitka Small" panose="02000505000000020004" pitchFamily="2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3824" y="1933575"/>
            <a:ext cx="11915775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800080"/>
                </a:solidFill>
                <a:latin typeface="Sitka Small" panose="02000505000000020004" pitchFamily="2" charset="0"/>
              </a:rPr>
              <a:t>Наш </a:t>
            </a:r>
            <a:r>
              <a:rPr lang="ru-RU" sz="2400" dirty="0">
                <a:solidFill>
                  <a:srgbClr val="800080"/>
                </a:solidFill>
                <a:latin typeface="Sitka Small" panose="02000505000000020004" pitchFamily="2" charset="0"/>
              </a:rPr>
              <a:t>собственный опыт уже не годится. Нашим детям придётся строить свой путь уже совершенно в ином мире, чем приходилось нам.</a:t>
            </a:r>
          </a:p>
          <a:p>
            <a:r>
              <a:rPr lang="ru-RU" sz="2400" dirty="0">
                <a:solidFill>
                  <a:srgbClr val="800080"/>
                </a:solidFill>
                <a:latin typeface="Sitka Small" panose="02000505000000020004" pitchFamily="2" charset="0"/>
              </a:rPr>
              <a:t>Дайте детям возможность для проб и ошибок. Чтобы научиться выбирать, надо совершить череду проб и ошибок. Задача родителя – оказаться рядом, когда ошибки произойдут, а ребёнку понадобится помощь: с кем обсудить, что произошло и почему</a:t>
            </a:r>
          </a:p>
          <a:p>
            <a:r>
              <a:rPr lang="ru-RU" sz="2400" dirty="0">
                <a:solidFill>
                  <a:srgbClr val="800080"/>
                </a:solidFill>
                <a:latin typeface="Sitka Small" panose="02000505000000020004" pitchFamily="2" charset="0"/>
              </a:rPr>
              <a:t>Мы выбираем не только профессию, но и образ жизни</a:t>
            </a:r>
          </a:p>
          <a:p>
            <a:r>
              <a:rPr lang="ru-RU" sz="2400" dirty="0">
                <a:solidFill>
                  <a:srgbClr val="800080"/>
                </a:solidFill>
                <a:latin typeface="Sitka Small" panose="02000505000000020004" pitchFamily="2" charset="0"/>
              </a:rPr>
              <a:t>Не перекладывайте выбор на чужие плечи, а готовьтесь к нему заранее</a:t>
            </a:r>
          </a:p>
          <a:p>
            <a:r>
              <a:rPr lang="ru-RU" sz="2400" dirty="0">
                <a:solidFill>
                  <a:srgbClr val="800080"/>
                </a:solidFill>
                <a:latin typeface="Sitka Small" panose="02000505000000020004" pitchFamily="2" charset="0"/>
              </a:rPr>
              <a:t>Ищите практики!</a:t>
            </a:r>
          </a:p>
          <a:p>
            <a:r>
              <a:rPr lang="ru-RU" sz="2400" dirty="0">
                <a:solidFill>
                  <a:srgbClr val="800080"/>
                </a:solidFill>
                <a:latin typeface="Sitka Small" panose="02000505000000020004" pitchFamily="2" charset="0"/>
              </a:rPr>
              <a:t>На любой работе вашему ребёнку понадобятся все типы способностей и навыков</a:t>
            </a:r>
          </a:p>
          <a:p>
            <a:r>
              <a:rPr lang="ru-RU" sz="2400" dirty="0">
                <a:solidFill>
                  <a:srgbClr val="800080"/>
                </a:solidFill>
                <a:latin typeface="Sitka Small" panose="02000505000000020004" pitchFamily="2" charset="0"/>
              </a:rPr>
              <a:t>Карьера строится на увлечённости!</a:t>
            </a:r>
          </a:p>
        </p:txBody>
      </p:sp>
    </p:spTree>
    <p:extLst>
      <p:ext uri="{BB962C8B-B14F-4D97-AF65-F5344CB8AC3E}">
        <p14:creationId xmlns:p14="http://schemas.microsoft.com/office/powerpoint/2010/main" val="289998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65125"/>
            <a:ext cx="11353800" cy="100647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800080"/>
                </a:solidFill>
                <a:latin typeface="Sitka Small" panose="02000505000000020004" pitchFamily="2" charset="0"/>
              </a:rPr>
              <a:t>Социальные партнеры, </a:t>
            </a:r>
            <a:br>
              <a:rPr lang="ru-RU" b="1" dirty="0" smtClean="0">
                <a:solidFill>
                  <a:srgbClr val="800080"/>
                </a:solidFill>
                <a:latin typeface="Sitka Small" panose="02000505000000020004" pitchFamily="2" charset="0"/>
              </a:rPr>
            </a:br>
            <a:r>
              <a:rPr lang="ru-RU" b="1" dirty="0" smtClean="0">
                <a:solidFill>
                  <a:srgbClr val="800080"/>
                </a:solidFill>
                <a:latin typeface="Sitka Small" panose="02000505000000020004" pitchFamily="2" charset="0"/>
              </a:rPr>
              <a:t>сетевое взаимодействие</a:t>
            </a:r>
            <a:endParaRPr lang="ru-RU" b="1" dirty="0">
              <a:solidFill>
                <a:srgbClr val="800080"/>
              </a:solidFill>
              <a:latin typeface="Sitka Small" panose="02000505000000020004" pitchFamily="2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33425" y="1474470"/>
            <a:ext cx="109347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Sitka Small" panose="02000505000000020004" pitchFamily="2" charset="0"/>
              </a:rPr>
              <a:t>Благотворительный фонд Андрея Мельниченко, в лице Заместителя Генерального директора – Исполнительного директора Фонда </a:t>
            </a:r>
            <a:r>
              <a:rPr lang="ru-RU" dirty="0" err="1">
                <a:latin typeface="Sitka Small" panose="02000505000000020004" pitchFamily="2" charset="0"/>
              </a:rPr>
              <a:t>Чередника</a:t>
            </a:r>
            <a:r>
              <a:rPr lang="ru-RU" dirty="0">
                <a:latin typeface="Sitka Small" panose="02000505000000020004" pitchFamily="2" charset="0"/>
              </a:rPr>
              <a:t> Александра Михайловича</a:t>
            </a:r>
            <a:br>
              <a:rPr lang="ru-RU" dirty="0">
                <a:latin typeface="Sitka Small" panose="02000505000000020004" pitchFamily="2" charset="0"/>
              </a:rPr>
            </a:br>
            <a:r>
              <a:rPr lang="ru-RU" dirty="0">
                <a:latin typeface="Sitka Small" panose="02000505000000020004" pitchFamily="2" charset="0"/>
              </a:rPr>
              <a:t>-  ООО «СУЭК-ХАКАСИЯ»</a:t>
            </a:r>
            <a:br>
              <a:rPr lang="ru-RU" dirty="0">
                <a:latin typeface="Sitka Small" panose="02000505000000020004" pitchFamily="2" charset="0"/>
              </a:rPr>
            </a:br>
            <a:r>
              <a:rPr lang="ru-RU" dirty="0">
                <a:latin typeface="Sitka Small" panose="02000505000000020004" pitchFamily="2" charset="0"/>
              </a:rPr>
              <a:t>-  ГБПОУ РХ “Черногорский горно-строительный техникум”</a:t>
            </a:r>
            <a:br>
              <a:rPr lang="ru-RU" dirty="0">
                <a:latin typeface="Sitka Small" panose="02000505000000020004" pitchFamily="2" charset="0"/>
              </a:rPr>
            </a:br>
            <a:r>
              <a:rPr lang="ru-RU" dirty="0">
                <a:latin typeface="Sitka Small" panose="02000505000000020004" pitchFamily="2" charset="0"/>
              </a:rPr>
              <a:t>-  ГБПОУ РХ «Черногорский техникум отраслевых технологий» </a:t>
            </a:r>
            <a:r>
              <a:rPr lang="ru-RU" dirty="0" smtClean="0">
                <a:latin typeface="Sitka Small" panose="02000505000000020004" pitchFamily="2" charset="0"/>
              </a:rPr>
              <a:t>(реализация </a:t>
            </a:r>
            <a:r>
              <a:rPr lang="ru-RU" dirty="0">
                <a:latin typeface="Sitka Small" panose="02000505000000020004" pitchFamily="2" charset="0"/>
              </a:rPr>
              <a:t>дополнительных общеразвивающих программ </a:t>
            </a:r>
            <a:r>
              <a:rPr lang="ru-RU" dirty="0">
                <a:solidFill>
                  <a:srgbClr val="800080"/>
                </a:solidFill>
                <a:latin typeface="Sitka Small" panose="02000505000000020004" pitchFamily="2" charset="0"/>
              </a:rPr>
              <a:t>«</a:t>
            </a:r>
            <a:r>
              <a:rPr lang="ru-RU" dirty="0" err="1">
                <a:solidFill>
                  <a:srgbClr val="800080"/>
                </a:solidFill>
                <a:latin typeface="Sitka Small" panose="02000505000000020004" pitchFamily="2" charset="0"/>
              </a:rPr>
              <a:t>Аэроквантум</a:t>
            </a:r>
            <a:r>
              <a:rPr lang="ru-RU" dirty="0">
                <a:solidFill>
                  <a:srgbClr val="800080"/>
                </a:solidFill>
                <a:latin typeface="Sitka Small" panose="02000505000000020004" pitchFamily="2" charset="0"/>
              </a:rPr>
              <a:t>», «</a:t>
            </a:r>
            <a:r>
              <a:rPr lang="ru-RU" dirty="0" err="1">
                <a:solidFill>
                  <a:srgbClr val="800080"/>
                </a:solidFill>
                <a:latin typeface="Sitka Small" panose="02000505000000020004" pitchFamily="2" charset="0"/>
              </a:rPr>
              <a:t>Промробоквантум</a:t>
            </a:r>
            <a:r>
              <a:rPr lang="ru-RU" dirty="0">
                <a:solidFill>
                  <a:srgbClr val="800080"/>
                </a:solidFill>
                <a:latin typeface="Sitka Small" panose="02000505000000020004" pitchFamily="2" charset="0"/>
              </a:rPr>
              <a:t>», «</a:t>
            </a:r>
            <a:r>
              <a:rPr lang="ru-RU" dirty="0" err="1">
                <a:solidFill>
                  <a:srgbClr val="800080"/>
                </a:solidFill>
                <a:latin typeface="Sitka Small" panose="02000505000000020004" pitchFamily="2" charset="0"/>
              </a:rPr>
              <a:t>Промдизайнквантум</a:t>
            </a:r>
            <a:r>
              <a:rPr lang="ru-RU" dirty="0">
                <a:solidFill>
                  <a:srgbClr val="800080"/>
                </a:solidFill>
                <a:latin typeface="Sitka Small" panose="02000505000000020004" pitchFamily="2" charset="0"/>
              </a:rPr>
              <a:t>», «IT-</a:t>
            </a:r>
            <a:r>
              <a:rPr lang="ru-RU" dirty="0" err="1">
                <a:solidFill>
                  <a:srgbClr val="800080"/>
                </a:solidFill>
                <a:latin typeface="Sitka Small" panose="02000505000000020004" pitchFamily="2" charset="0"/>
              </a:rPr>
              <a:t>квантум</a:t>
            </a:r>
            <a:r>
              <a:rPr lang="ru-RU" dirty="0">
                <a:solidFill>
                  <a:srgbClr val="800080"/>
                </a:solidFill>
                <a:latin typeface="Sitka Small" panose="02000505000000020004" pitchFamily="2" charset="0"/>
              </a:rPr>
              <a:t>», «</a:t>
            </a:r>
            <a:r>
              <a:rPr lang="ru-RU" dirty="0" err="1">
                <a:solidFill>
                  <a:srgbClr val="800080"/>
                </a:solidFill>
                <a:latin typeface="Sitka Small" panose="02000505000000020004" pitchFamily="2" charset="0"/>
              </a:rPr>
              <a:t>Хайтек</a:t>
            </a:r>
            <a:r>
              <a:rPr lang="ru-RU" dirty="0" smtClean="0">
                <a:solidFill>
                  <a:srgbClr val="800080"/>
                </a:solidFill>
                <a:latin typeface="Sitka Small" panose="02000505000000020004" pitchFamily="2" charset="0"/>
              </a:rPr>
              <a:t>»</a:t>
            </a:r>
            <a:r>
              <a:rPr lang="ru-RU" dirty="0" smtClean="0">
                <a:latin typeface="Sitka Small" panose="02000505000000020004" pitchFamily="2" charset="0"/>
              </a:rPr>
              <a:t>) </a:t>
            </a:r>
            <a:r>
              <a:rPr lang="ru-RU" dirty="0">
                <a:latin typeface="Sitka Small" panose="02000505000000020004" pitchFamily="2" charset="0"/>
              </a:rPr>
              <a:t/>
            </a:r>
            <a:br>
              <a:rPr lang="ru-RU" dirty="0">
                <a:latin typeface="Sitka Small" panose="02000505000000020004" pitchFamily="2" charset="0"/>
              </a:rPr>
            </a:br>
            <a:r>
              <a:rPr lang="ru-RU" dirty="0">
                <a:latin typeface="Sitka Small" panose="02000505000000020004" pitchFamily="2" charset="0"/>
              </a:rPr>
              <a:t>-  ГБПОУ РХ «Хакасский многопрофильный техникум», </a:t>
            </a:r>
            <a:br>
              <a:rPr lang="ru-RU" dirty="0">
                <a:latin typeface="Sitka Small" panose="02000505000000020004" pitchFamily="2" charset="0"/>
              </a:rPr>
            </a:br>
            <a:r>
              <a:rPr lang="ru-RU" dirty="0">
                <a:latin typeface="Sitka Small" panose="02000505000000020004" pitchFamily="2" charset="0"/>
              </a:rPr>
              <a:t>-  ХТИ — филиал СФУ</a:t>
            </a:r>
            <a:br>
              <a:rPr lang="ru-RU" dirty="0">
                <a:latin typeface="Sitka Small" panose="02000505000000020004" pitchFamily="2" charset="0"/>
              </a:rPr>
            </a:br>
            <a:r>
              <a:rPr lang="ru-RU" dirty="0">
                <a:latin typeface="Sitka Small" panose="02000505000000020004" pitchFamily="2" charset="0"/>
              </a:rPr>
              <a:t>-  ФГБОУ ВО «ХГУ им. Н.Ф. Катанова».</a:t>
            </a:r>
            <a:br>
              <a:rPr lang="ru-RU" dirty="0">
                <a:latin typeface="Sitka Small" panose="02000505000000020004" pitchFamily="2" charset="0"/>
              </a:rPr>
            </a:br>
            <a:r>
              <a:rPr lang="ru-RU" dirty="0">
                <a:latin typeface="Sitka Small" panose="02000505000000020004" pitchFamily="2" charset="0"/>
              </a:rPr>
              <a:t>- Индивидуальный предприниматель Купер Анна Андреевна</a:t>
            </a:r>
            <a:br>
              <a:rPr lang="ru-RU" dirty="0">
                <a:latin typeface="Sitka Small" panose="02000505000000020004" pitchFamily="2" charset="0"/>
              </a:rPr>
            </a:br>
            <a:r>
              <a:rPr lang="ru-RU" dirty="0">
                <a:latin typeface="Sitka Small" panose="02000505000000020004" pitchFamily="2" charset="0"/>
              </a:rPr>
              <a:t>- Крестьянское (фермерское) хозяйство, в лице Главы Крестьянского (фермерского) хозяйства Купер Максим Андреевич </a:t>
            </a:r>
            <a:br>
              <a:rPr lang="ru-RU" dirty="0">
                <a:latin typeface="Sitka Small" panose="02000505000000020004" pitchFamily="2" charset="0"/>
              </a:rPr>
            </a:br>
            <a:r>
              <a:rPr lang="ru-RU" dirty="0">
                <a:latin typeface="Sitka Small" panose="02000505000000020004" pitchFamily="2" charset="0"/>
              </a:rPr>
              <a:t>- Союз «Торгово-промышленная палата Республики Хакасия» в лице Президента Союза Сорокина Владимира Александровича</a:t>
            </a:r>
            <a:br>
              <a:rPr lang="ru-RU" dirty="0">
                <a:latin typeface="Sitka Small" panose="02000505000000020004" pitchFamily="2" charset="0"/>
              </a:rPr>
            </a:br>
            <a:r>
              <a:rPr lang="ru-RU" dirty="0">
                <a:latin typeface="Sitka Small" panose="02000505000000020004" pitchFamily="2" charset="0"/>
              </a:rPr>
              <a:t>- индивидуальный предприниматель, депутат городского Совета депутатов </a:t>
            </a:r>
            <a:r>
              <a:rPr lang="ru-RU" dirty="0" err="1">
                <a:latin typeface="Sitka Small" panose="02000505000000020004" pitchFamily="2" charset="0"/>
              </a:rPr>
              <a:t>Финогенов</a:t>
            </a:r>
            <a:r>
              <a:rPr lang="ru-RU" dirty="0">
                <a:latin typeface="Sitka Small" panose="02000505000000020004" pitchFamily="2" charset="0"/>
              </a:rPr>
              <a:t> Вячеслав Валериевич</a:t>
            </a:r>
            <a:br>
              <a:rPr lang="ru-RU" dirty="0">
                <a:latin typeface="Sitka Small" panose="02000505000000020004" pitchFamily="2" charset="0"/>
              </a:rPr>
            </a:br>
            <a:endParaRPr lang="ru-RU" dirty="0">
              <a:latin typeface="Sitka Small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873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85725"/>
            <a:ext cx="10515600" cy="115252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800080"/>
                </a:solidFill>
                <a:latin typeface="Sitka Small" panose="02000505000000020004" pitchFamily="2" charset="0"/>
              </a:rPr>
              <a:t>Что сделано?</a:t>
            </a:r>
            <a:br>
              <a:rPr lang="ru-RU" b="1" dirty="0">
                <a:solidFill>
                  <a:srgbClr val="800080"/>
                </a:solidFill>
                <a:latin typeface="Sitka Small" panose="02000505000000020004" pitchFamily="2" charset="0"/>
              </a:rPr>
            </a:br>
            <a:endParaRPr lang="ru-RU" b="1" dirty="0">
              <a:solidFill>
                <a:srgbClr val="800080"/>
              </a:solidFill>
              <a:latin typeface="Sitka Small" panose="02000505000000020004" pitchFamily="2" charset="0"/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B6708D4F-F94A-4A6D-B62D-6C70F9F532AB}"/>
              </a:ext>
            </a:extLst>
          </p:cNvPr>
          <p:cNvSpPr txBox="1">
            <a:spLocks/>
          </p:cNvSpPr>
          <p:nvPr/>
        </p:nvSpPr>
        <p:spPr>
          <a:xfrm>
            <a:off x="495300" y="838200"/>
            <a:ext cx="11049000" cy="407835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1800" b="1" dirty="0" smtClean="0">
                <a:solidFill>
                  <a:srgbClr val="800080"/>
                </a:solidFill>
                <a:latin typeface="Sitka Small" panose="02000505000000020004" pitchFamily="2" charset="0"/>
              </a:rPr>
              <a:t>Разработана нормативно-правовая база: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1800" b="1" dirty="0" smtClean="0">
                <a:solidFill>
                  <a:srgbClr val="800080"/>
                </a:solidFill>
                <a:latin typeface="Sitka Small" panose="02000505000000020004" pitchFamily="2" charset="0"/>
              </a:rPr>
              <a:t>Положение по созданию профильных классов: горный класс (10А) и предпринимательский класс (10Б)</a:t>
            </a:r>
            <a:endParaRPr lang="ru-RU" sz="1800" b="1" dirty="0">
              <a:solidFill>
                <a:srgbClr val="800080"/>
              </a:solidFill>
              <a:latin typeface="Sitka Small" panose="02000505000000020004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1800" b="1" dirty="0" smtClean="0">
                <a:solidFill>
                  <a:srgbClr val="800080"/>
                </a:solidFill>
                <a:latin typeface="Sitka Small" panose="02000505000000020004" pitchFamily="2" charset="0"/>
              </a:rPr>
              <a:t>Утверждены учебные планы для 10А и 10Б </a:t>
            </a:r>
            <a:r>
              <a:rPr lang="ru-RU" sz="1800" b="1" dirty="0" smtClean="0">
                <a:solidFill>
                  <a:srgbClr val="800080"/>
                </a:solidFill>
                <a:latin typeface="Sitka Small" panose="02000505000000020004" pitchFamily="2" charset="0"/>
              </a:rPr>
              <a:t>классов; Изданы </a:t>
            </a:r>
            <a:r>
              <a:rPr lang="ru-RU" sz="1800" b="1" dirty="0" smtClean="0">
                <a:solidFill>
                  <a:srgbClr val="800080"/>
                </a:solidFill>
                <a:latin typeface="Sitka Small" panose="02000505000000020004" pitchFamily="2" charset="0"/>
              </a:rPr>
              <a:t>приказы</a:t>
            </a:r>
            <a:r>
              <a:rPr lang="ru-RU" sz="1800" b="1" dirty="0" smtClean="0">
                <a:solidFill>
                  <a:srgbClr val="800080"/>
                </a:solidFill>
                <a:latin typeface="Sitka Small" panose="02000505000000020004" pitchFamily="2" charset="0"/>
              </a:rPr>
              <a:t>;</a:t>
            </a:r>
            <a:r>
              <a:rPr lang="en-US" sz="1800" b="1" dirty="0">
                <a:solidFill>
                  <a:srgbClr val="800080"/>
                </a:solidFill>
                <a:latin typeface="Sitka Small" panose="02000505000000020004" pitchFamily="2" charset="0"/>
              </a:rPr>
              <a:t> </a:t>
            </a:r>
            <a:endParaRPr lang="ru-RU" sz="1800" b="1" dirty="0" smtClean="0">
              <a:solidFill>
                <a:srgbClr val="800080"/>
              </a:solidFill>
              <a:latin typeface="Sitka Small" panose="02000505000000020004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1800" b="1" dirty="0" smtClean="0">
                <a:solidFill>
                  <a:srgbClr val="800080"/>
                </a:solidFill>
                <a:latin typeface="Sitka Small" panose="02000505000000020004" pitchFamily="2" charset="0"/>
              </a:rPr>
              <a:t>Портфолио педагогов профильных классов;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1800" b="1" dirty="0" smtClean="0">
                <a:solidFill>
                  <a:srgbClr val="800080"/>
                </a:solidFill>
                <a:latin typeface="Sitka Small" panose="02000505000000020004" pitchFamily="2" charset="0"/>
              </a:rPr>
              <a:t>Внесены изменения в ООП СОО;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1800" b="1" dirty="0" smtClean="0">
                <a:solidFill>
                  <a:srgbClr val="800080"/>
                </a:solidFill>
                <a:latin typeface="Sitka Small" panose="02000505000000020004" pitchFamily="2" charset="0"/>
              </a:rPr>
              <a:t>Ежемесячные совещания в режиме ВКС с кураторами фонда </a:t>
            </a:r>
            <a:r>
              <a:rPr lang="ru-RU" sz="1800" b="1" dirty="0" err="1" smtClean="0">
                <a:solidFill>
                  <a:srgbClr val="800080"/>
                </a:solidFill>
                <a:latin typeface="Sitka Small" panose="02000505000000020004" pitchFamily="2" charset="0"/>
              </a:rPr>
              <a:t>А.Мельниченко</a:t>
            </a:r>
            <a:r>
              <a:rPr lang="ru-RU" sz="1800" b="1" dirty="0" smtClean="0">
                <a:solidFill>
                  <a:srgbClr val="800080"/>
                </a:solidFill>
                <a:latin typeface="Sitka Small" panose="02000505000000020004" pitchFamily="2" charset="0"/>
              </a:rPr>
              <a:t>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1800" b="1" dirty="0" smtClean="0">
                <a:solidFill>
                  <a:srgbClr val="800080"/>
                </a:solidFill>
                <a:latin typeface="Sitka Small" panose="02000505000000020004" pitchFamily="2" charset="0"/>
              </a:rPr>
              <a:t>Проведение родительских и ученических собраний (1 раз в четверть)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1800" b="1" dirty="0" smtClean="0">
                <a:solidFill>
                  <a:srgbClr val="800080"/>
                </a:solidFill>
                <a:latin typeface="Sitka Small" panose="02000505000000020004" pitchFamily="2" charset="0"/>
              </a:rPr>
              <a:t>Проведен анализ имеющихся ресурсов (кадровых, материально-технических, информационные, финансовые)</a:t>
            </a:r>
            <a:endParaRPr lang="ru-RU" sz="1800" b="1" dirty="0">
              <a:solidFill>
                <a:srgbClr val="800080"/>
              </a:solidFill>
              <a:latin typeface="Sitka Small" panose="02000505000000020004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1800" b="1" dirty="0" smtClean="0">
                <a:solidFill>
                  <a:srgbClr val="800080"/>
                </a:solidFill>
                <a:latin typeface="Sitka Small" panose="02000505000000020004" pitchFamily="2" charset="0"/>
              </a:rPr>
              <a:t>Заключены договоры о социальном партнёрстве</a:t>
            </a:r>
            <a:endParaRPr lang="ru-RU" sz="1800" b="1" dirty="0">
              <a:solidFill>
                <a:srgbClr val="800080"/>
              </a:solidFill>
              <a:latin typeface="Sitka Small" panose="02000505000000020004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1800" b="1" dirty="0" smtClean="0">
                <a:solidFill>
                  <a:srgbClr val="800080"/>
                </a:solidFill>
                <a:latin typeface="Sitka Small" panose="02000505000000020004" pitchFamily="2" charset="0"/>
              </a:rPr>
              <a:t>Составлены и реализуются планы воспитательной и профориентационной работы, подготовлены отчёты работы классных руководителей за 1,2 полугодие, год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1800" b="1" dirty="0" smtClean="0">
                <a:solidFill>
                  <a:srgbClr val="800080"/>
                </a:solidFill>
                <a:latin typeface="Sitka Small" panose="02000505000000020004" pitchFamily="2" charset="0"/>
              </a:rPr>
              <a:t>Учащимися разработаны шевроны, форма одежды, соответствующие статусу класса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rgbClr val="800080"/>
                </a:solidFill>
                <a:latin typeface="Sitka Small" panose="02000505000000020004" pitchFamily="2" charset="0"/>
              </a:rPr>
              <a:t>В</a:t>
            </a:r>
            <a:r>
              <a:rPr lang="ru-RU" sz="1800" b="1" dirty="0" smtClean="0">
                <a:solidFill>
                  <a:srgbClr val="800080"/>
                </a:solidFill>
                <a:latin typeface="Sitka Small" panose="02000505000000020004" pitchFamily="2" charset="0"/>
              </a:rPr>
              <a:t> 10 «А» классе  реализована Рабочая учебная программа по профессии  «Пробоотборщик», ГБПОУ РХ ЧГСТ, 238 часов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rgbClr val="800080"/>
                </a:solidFill>
                <a:latin typeface="Sitka Small" panose="02000505000000020004" pitchFamily="2" charset="0"/>
              </a:rPr>
              <a:t>О</a:t>
            </a:r>
            <a:r>
              <a:rPr lang="ru-RU" sz="1800" b="1" dirty="0" smtClean="0">
                <a:solidFill>
                  <a:srgbClr val="800080"/>
                </a:solidFill>
                <a:latin typeface="Sitka Small" panose="02000505000000020004" pitchFamily="2" charset="0"/>
              </a:rPr>
              <a:t>бмен опытом с 25 школами России, работающих с Фондом А. </a:t>
            </a:r>
            <a:r>
              <a:rPr lang="ru-RU" sz="1800" b="1" dirty="0" err="1" smtClean="0">
                <a:solidFill>
                  <a:srgbClr val="800080"/>
                </a:solidFill>
                <a:latin typeface="Sitka Small" panose="02000505000000020004" pitchFamily="2" charset="0"/>
              </a:rPr>
              <a:t>Мельченко</a:t>
            </a:r>
            <a:endParaRPr lang="ru-RU" sz="1800" b="1" dirty="0" smtClean="0">
              <a:solidFill>
                <a:srgbClr val="800080"/>
              </a:solidFill>
              <a:latin typeface="Sitka Small" panose="02000505000000020004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1800" b="1" dirty="0" smtClean="0">
                <a:solidFill>
                  <a:srgbClr val="800080"/>
                </a:solidFill>
                <a:latin typeface="Sitka Small" panose="02000505000000020004" pitchFamily="2" charset="0"/>
              </a:rPr>
              <a:t>Ведение странички </a:t>
            </a:r>
            <a:r>
              <a:rPr lang="ru-RU" sz="1800" b="1" dirty="0">
                <a:solidFill>
                  <a:srgbClr val="800080"/>
                </a:solidFill>
                <a:latin typeface="Sitka Small" panose="02000505000000020004" pitchFamily="2" charset="0"/>
              </a:rPr>
              <a:t>профильных </a:t>
            </a:r>
            <a:r>
              <a:rPr lang="ru-RU" sz="1800" b="1" dirty="0" smtClean="0">
                <a:solidFill>
                  <a:srgbClr val="800080"/>
                </a:solidFill>
                <a:latin typeface="Sitka Small" panose="02000505000000020004" pitchFamily="2" charset="0"/>
              </a:rPr>
              <a:t>классов </a:t>
            </a:r>
            <a:r>
              <a:rPr lang="ru-RU" sz="1800" b="1" dirty="0" smtClean="0">
                <a:solidFill>
                  <a:srgbClr val="800080"/>
                </a:solidFill>
                <a:latin typeface="Sitka Small" panose="02000505000000020004" pitchFamily="2" charset="0"/>
              </a:rPr>
              <a:t>ВКонтакте </a:t>
            </a:r>
            <a:r>
              <a:rPr lang="en-US" sz="1800" b="1" dirty="0">
                <a:solidFill>
                  <a:srgbClr val="800080"/>
                </a:solidFill>
                <a:latin typeface="Sitka Small" panose="02000505000000020004" pitchFamily="2" charset="0"/>
                <a:hlinkClick r:id="rId2"/>
              </a:rPr>
              <a:t>https://</a:t>
            </a:r>
            <a:r>
              <a:rPr lang="en-US" sz="1800" b="1" dirty="0" smtClean="0">
                <a:solidFill>
                  <a:srgbClr val="800080"/>
                </a:solidFill>
                <a:latin typeface="Sitka Small" panose="02000505000000020004" pitchFamily="2" charset="0"/>
                <a:hlinkClick r:id="rId2"/>
              </a:rPr>
              <a:t>vk.com/wall-216904475_1203</a:t>
            </a:r>
            <a:endParaRPr lang="ru-RU" sz="1800" b="1" dirty="0">
              <a:solidFill>
                <a:srgbClr val="800080"/>
              </a:solidFill>
              <a:latin typeface="Sitka Small" panose="02000505000000020004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1800" b="1" dirty="0" smtClean="0">
                <a:solidFill>
                  <a:srgbClr val="800080"/>
                </a:solidFill>
                <a:latin typeface="Sitka Small" panose="02000505000000020004" pitchFamily="2" charset="0"/>
              </a:rPr>
              <a:t>Мониторинг </a:t>
            </a:r>
            <a:r>
              <a:rPr lang="ru-RU" sz="1800" b="1" dirty="0" smtClean="0">
                <a:solidFill>
                  <a:srgbClr val="800080"/>
                </a:solidFill>
                <a:latin typeface="Sitka Small" panose="02000505000000020004" pitchFamily="2" charset="0"/>
              </a:rPr>
              <a:t>качества </a:t>
            </a:r>
            <a:r>
              <a:rPr lang="ru-RU" sz="1800" b="1" dirty="0" err="1" smtClean="0">
                <a:solidFill>
                  <a:srgbClr val="800080"/>
                </a:solidFill>
                <a:latin typeface="Sitka Small" panose="02000505000000020004" pitchFamily="2" charset="0"/>
              </a:rPr>
              <a:t>обученности</a:t>
            </a:r>
            <a:r>
              <a:rPr lang="ru-RU" sz="1800" b="1" dirty="0" smtClean="0">
                <a:solidFill>
                  <a:srgbClr val="800080"/>
                </a:solidFill>
                <a:latin typeface="Sitka Small" panose="02000505000000020004" pitchFamily="2" charset="0"/>
              </a:rPr>
              <a:t> и успеваемости в профильных классах</a:t>
            </a:r>
          </a:p>
          <a:p>
            <a:r>
              <a:rPr lang="ru-RU" sz="1800" dirty="0" smtClean="0">
                <a:latin typeface="Sitka Small" panose="02000505000000020004" pitchFamily="2" charset="0"/>
              </a:rPr>
              <a:t/>
            </a:r>
            <a:br>
              <a:rPr lang="ru-RU" sz="1800" dirty="0" smtClean="0">
                <a:latin typeface="Sitka Small" panose="02000505000000020004" pitchFamily="2" charset="0"/>
              </a:rPr>
            </a:br>
            <a:r>
              <a:rPr lang="ru-RU" sz="1800" dirty="0" smtClean="0">
                <a:latin typeface="Sitka Small" panose="02000505000000020004" pitchFamily="2" charset="0"/>
              </a:rPr>
              <a:t/>
            </a:r>
            <a:br>
              <a:rPr lang="ru-RU" sz="1800" dirty="0" smtClean="0">
                <a:latin typeface="Sitka Small" panose="02000505000000020004" pitchFamily="2" charset="0"/>
              </a:rPr>
            </a:br>
            <a:r>
              <a:rPr lang="ru-RU" sz="1800" dirty="0" smtClean="0">
                <a:latin typeface="Sitka Small" panose="02000505000000020004" pitchFamily="2" charset="0"/>
              </a:rPr>
              <a:t/>
            </a:r>
            <a:br>
              <a:rPr lang="ru-RU" sz="1800" dirty="0" smtClean="0">
                <a:latin typeface="Sitka Small" panose="02000505000000020004" pitchFamily="2" charset="0"/>
              </a:rPr>
            </a:br>
            <a:endParaRPr lang="ru-RU" sz="1800" dirty="0">
              <a:latin typeface="Sitka Small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9426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>
              <a:spcBef>
                <a:spcPts val="1000"/>
              </a:spcBef>
            </a:pPr>
            <a:r>
              <a:rPr lang="ru-RU" sz="4000" b="1" dirty="0">
                <a:solidFill>
                  <a:srgbClr val="800080"/>
                </a:solidFill>
                <a:latin typeface="Sitka Small" panose="02000505000000020004" pitchFamily="2" charset="0"/>
                <a:ea typeface="+mn-ea"/>
                <a:cs typeface="+mn-cs"/>
              </a:rPr>
              <a:t>Выбор пути</a:t>
            </a:r>
            <a:r>
              <a:rPr lang="ru-RU" sz="4000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/>
            </a:r>
            <a:br>
              <a:rPr lang="ru-RU" sz="4000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609493" y="412902"/>
            <a:ext cx="5964114" cy="2858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ru-RU" sz="2800" b="1" i="1" dirty="0" smtClean="0">
                <a:solidFill>
                  <a:srgbClr val="80008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«Знания непременно проложат нам путь к успеху, </a:t>
            </a:r>
            <a:endParaRPr lang="ru-RU" sz="2800" dirty="0" smtClean="0">
              <a:solidFill>
                <a:srgbClr val="80008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ru-RU" sz="2800" b="1" i="1" dirty="0" smtClean="0">
                <a:solidFill>
                  <a:srgbClr val="80008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если мы определили, по какой дороге идти и куда </a:t>
            </a:r>
            <a:endParaRPr lang="ru-RU" sz="2800" dirty="0" smtClean="0">
              <a:solidFill>
                <a:srgbClr val="80008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ru-RU" sz="2800" b="1" i="1" dirty="0" smtClean="0">
                <a:solidFill>
                  <a:srgbClr val="80008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она приведет»</a:t>
            </a:r>
            <a:endParaRPr lang="ru-RU" sz="2800" dirty="0" smtClean="0">
              <a:solidFill>
                <a:srgbClr val="80008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ru-RU" sz="2800" dirty="0" smtClean="0">
                <a:solidFill>
                  <a:srgbClr val="80008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                  </a:t>
            </a:r>
            <a:r>
              <a:rPr lang="ru-RU" sz="2800" i="1" dirty="0" smtClean="0">
                <a:solidFill>
                  <a:srgbClr val="80008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Уильям Сомерсет Моэм</a:t>
            </a:r>
            <a:endParaRPr lang="ru-RU" sz="2800" dirty="0">
              <a:solidFill>
                <a:srgbClr val="80008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C92C1F0-3D62-46E6-918E-7236017ACF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99" y="2022231"/>
            <a:ext cx="6209302" cy="46569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9045" y="3490205"/>
            <a:ext cx="4844562" cy="307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770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58715" y="595343"/>
            <a:ext cx="6096000" cy="59093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latin typeface="Sitka Small" panose="02000505000000020004" pitchFamily="2" charset="0"/>
              </a:rPr>
              <a:t>14.06.2023г. </a:t>
            </a:r>
            <a:r>
              <a:rPr lang="ru-RU" dirty="0">
                <a:latin typeface="Sitka Small" panose="02000505000000020004" pitchFamily="2" charset="0"/>
              </a:rPr>
              <a:t>в МБОУ «Гимназия» с визитом побывал Волков Сергей Александрович. Сергей Александрович Волков - летчик-космонавт, Герой Российской Федерации. Полковник. Ведущий специалист отряда космонавтов ЦПК имени Юрия Гагарина. С 2017 года Сергей Александрович работает в Сибирской угольной энергетической компании руководителем направления в департаменте, отвечающим за развитие и образование. В нашу школу от ООО «СУЭК- Хакасия» будет поставлено оборудование на 350 тысяч рублей для горного СУЭК- класса: это два проектора, ноутбук, интерактивный дисплей. Сергей Александрович побеседовал с посмотрел школу, классы, в которых обучаются дети профильных классов, оборудование кабинетов ЦОС, «Точка роста», поблагодарил за работу в этом учебном году, в планах - продолжить работу профильного горного, уже теперь 11 А класса в 2023-2024 учебном году!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0406" y="720970"/>
            <a:ext cx="4126309" cy="550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5940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24659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800080"/>
                </a:solidFill>
                <a:latin typeface="Sitka Small" panose="02000505000000020004" pitchFamily="2" charset="0"/>
              </a:rPr>
              <a:t>Планы на будущее</a:t>
            </a:r>
            <a:br>
              <a:rPr lang="ru-RU" b="1" dirty="0">
                <a:solidFill>
                  <a:srgbClr val="800080"/>
                </a:solidFill>
                <a:latin typeface="Sitka Small" panose="02000505000000020004" pitchFamily="2" charset="0"/>
              </a:rPr>
            </a:br>
            <a:endParaRPr lang="ru-RU" b="1" dirty="0">
              <a:solidFill>
                <a:srgbClr val="800080"/>
              </a:solidFill>
              <a:latin typeface="Sitka Small" panose="02000505000000020004" pitchFamily="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066800"/>
            <a:ext cx="10515600" cy="59055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solidFill>
                  <a:srgbClr val="800080"/>
                </a:solidFill>
                <a:latin typeface="Sitka Small" panose="02000505000000020004" pitchFamily="2" charset="0"/>
              </a:rPr>
              <a:t>– продолжение реализации проекта профильных классов в 2023-2024 учебном году;</a:t>
            </a:r>
          </a:p>
          <a:p>
            <a:pPr marL="0" indent="0">
              <a:buNone/>
            </a:pPr>
            <a:r>
              <a:rPr lang="ru-RU" dirty="0">
                <a:solidFill>
                  <a:srgbClr val="800080"/>
                </a:solidFill>
                <a:latin typeface="Sitka Small" panose="02000505000000020004" pitchFamily="2" charset="0"/>
              </a:rPr>
              <a:t>-успешное окончание школы выпускниками профильных классов;</a:t>
            </a:r>
          </a:p>
          <a:p>
            <a:pPr marL="0" indent="0">
              <a:buNone/>
            </a:pPr>
            <a:r>
              <a:rPr lang="ru-RU" dirty="0">
                <a:solidFill>
                  <a:srgbClr val="800080"/>
                </a:solidFill>
                <a:latin typeface="Sitka Small" panose="02000505000000020004" pitchFamily="2" charset="0"/>
              </a:rPr>
              <a:t>- поступление в ВУЗы профильной направленности;</a:t>
            </a:r>
          </a:p>
          <a:p>
            <a:pPr marL="0" indent="0">
              <a:buNone/>
            </a:pPr>
            <a:r>
              <a:rPr lang="ru-RU" dirty="0">
                <a:solidFill>
                  <a:srgbClr val="800080"/>
                </a:solidFill>
                <a:latin typeface="Sitka Small" panose="02000505000000020004" pitchFamily="2" charset="0"/>
              </a:rPr>
              <a:t>- трудоустройство выпускников после окончания Вуза;</a:t>
            </a:r>
          </a:p>
          <a:p>
            <a:pPr marL="0" indent="0">
              <a:buNone/>
            </a:pPr>
            <a:r>
              <a:rPr lang="ru-RU" dirty="0">
                <a:solidFill>
                  <a:srgbClr val="800080"/>
                </a:solidFill>
                <a:latin typeface="Sitka Small" panose="02000505000000020004" pitchFamily="2" charset="0"/>
              </a:rPr>
              <a:t>- отработка механизма работы профильных классов;</a:t>
            </a:r>
          </a:p>
          <a:p>
            <a:pPr marL="0" indent="0">
              <a:buNone/>
            </a:pPr>
            <a:r>
              <a:rPr lang="ru-RU" dirty="0">
                <a:solidFill>
                  <a:srgbClr val="800080"/>
                </a:solidFill>
                <a:latin typeface="Sitka Small" panose="02000505000000020004" pitchFamily="2" charset="0"/>
              </a:rPr>
              <a:t>- расширение социального партнерства;</a:t>
            </a:r>
          </a:p>
          <a:p>
            <a:pPr marL="0" indent="0">
              <a:buNone/>
            </a:pPr>
            <a:r>
              <a:rPr lang="ru-RU" dirty="0">
                <a:solidFill>
                  <a:srgbClr val="800080"/>
                </a:solidFill>
                <a:latin typeface="Sitka Small" panose="02000505000000020004" pitchFamily="2" charset="0"/>
              </a:rPr>
              <a:t>- обобщение полученного опыта работы и обмен опытом с образовательными организациями города и Республики;</a:t>
            </a:r>
          </a:p>
          <a:p>
            <a:pPr marL="0" indent="0">
              <a:buNone/>
            </a:pPr>
            <a:r>
              <a:rPr lang="ru-RU" dirty="0">
                <a:solidFill>
                  <a:srgbClr val="800080"/>
                </a:solidFill>
                <a:latin typeface="Sitka Small" panose="02000505000000020004" pitchFamily="2" charset="0"/>
              </a:rPr>
              <a:t>- внедрение новых практик в образовательный процесс;</a:t>
            </a:r>
          </a:p>
          <a:p>
            <a:pPr marL="0" indent="0">
              <a:buNone/>
            </a:pPr>
            <a:r>
              <a:rPr lang="ru-RU" dirty="0">
                <a:solidFill>
                  <a:srgbClr val="800080"/>
                </a:solidFill>
                <a:latin typeface="Sitka Small" panose="02000505000000020004" pitchFamily="2" charset="0"/>
              </a:rPr>
              <a:t>- удовлетворенность всех участников проекта</a:t>
            </a:r>
          </a:p>
          <a:p>
            <a:pPr marL="0" indent="0">
              <a:buNone/>
            </a:pPr>
            <a:endParaRPr lang="ru-RU" dirty="0">
              <a:solidFill>
                <a:srgbClr val="800080"/>
              </a:solidFill>
              <a:latin typeface="Sitka Small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258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1008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800080"/>
                </a:solidFill>
                <a:latin typeface="Sitka Display" panose="02000505000000020004" pitchFamily="2" charset="0"/>
              </a:rPr>
              <a:t>Самодиагностика школ – участниц проекта Минпросвещения России (2022г.)</a:t>
            </a:r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83326" y="3370218"/>
            <a:ext cx="2416629" cy="2416629"/>
          </a:xfrm>
          <a:prstGeom prst="rect">
            <a:avLst/>
          </a:prstGeom>
        </p:spPr>
      </p:pic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3771861446"/>
              </p:ext>
            </p:extLst>
          </p:nvPr>
        </p:nvGraphicFramePr>
        <p:xfrm>
          <a:off x="326571" y="1345474"/>
          <a:ext cx="11704319" cy="52773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530415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6054415"/>
              </p:ext>
            </p:extLst>
          </p:nvPr>
        </p:nvGraphicFramePr>
        <p:xfrm>
          <a:off x="933450" y="0"/>
          <a:ext cx="9758085" cy="687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9" name="Документ" r:id="rId3" imgW="10419151" imgH="7342225" progId="Word.Document.12">
                  <p:embed/>
                </p:oleObj>
              </mc:Choice>
              <mc:Fallback>
                <p:oleObj name="Документ" r:id="rId3" imgW="10419151" imgH="7342225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33450" y="0"/>
                        <a:ext cx="9758085" cy="6876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8283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3563" y="130677"/>
            <a:ext cx="9115425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800080"/>
                </a:solidFill>
                <a:latin typeface="Sitka Small" panose="02000505000000020004" pitchFamily="2" charset="0"/>
              </a:rPr>
              <a:t>Профильные классы в </a:t>
            </a:r>
            <a:br>
              <a:rPr lang="ru-RU" sz="4000" b="1" dirty="0" smtClean="0">
                <a:solidFill>
                  <a:srgbClr val="800080"/>
                </a:solidFill>
                <a:latin typeface="Sitka Small" panose="02000505000000020004" pitchFamily="2" charset="0"/>
              </a:rPr>
            </a:br>
            <a:r>
              <a:rPr lang="ru-RU" sz="4000" b="1" dirty="0" smtClean="0">
                <a:solidFill>
                  <a:srgbClr val="800080"/>
                </a:solidFill>
                <a:latin typeface="Sitka Small" panose="02000505000000020004" pitchFamily="2" charset="0"/>
              </a:rPr>
              <a:t>МБОУ «Гимназия»</a:t>
            </a:r>
            <a:endParaRPr lang="ru-RU" sz="4000" b="1" dirty="0">
              <a:solidFill>
                <a:srgbClr val="800080"/>
              </a:solidFill>
              <a:latin typeface="Sitka Small" panose="02000505000000020004" pitchFamily="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97" y="136798"/>
            <a:ext cx="2778369" cy="276554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9" t="6467" r="7948" b="1738"/>
          <a:stretch/>
        </p:blipFill>
        <p:spPr>
          <a:xfrm rot="5400000">
            <a:off x="9258789" y="138383"/>
            <a:ext cx="2803950" cy="281970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78" t="12162"/>
          <a:stretch/>
        </p:blipFill>
        <p:spPr>
          <a:xfrm>
            <a:off x="5802334" y="3371754"/>
            <a:ext cx="6081507" cy="33540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897" y="3371754"/>
            <a:ext cx="5415634" cy="3354046"/>
          </a:xfrm>
          <a:prstGeom prst="rect">
            <a:avLst/>
          </a:prstGeom>
        </p:spPr>
      </p:pic>
      <p:sp>
        <p:nvSpPr>
          <p:cNvPr id="7" name="Стрелка вниз 6"/>
          <p:cNvSpPr/>
          <p:nvPr/>
        </p:nvSpPr>
        <p:spPr>
          <a:xfrm rot="2419973">
            <a:off x="3141035" y="2954401"/>
            <a:ext cx="613618" cy="889770"/>
          </a:xfrm>
          <a:prstGeom prst="downArrow">
            <a:avLst>
              <a:gd name="adj1" fmla="val 50000"/>
              <a:gd name="adj2" fmla="val 61792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8"/>
          <p:cNvSpPr/>
          <p:nvPr/>
        </p:nvSpPr>
        <p:spPr>
          <a:xfrm rot="3231782">
            <a:off x="7680103" y="2952508"/>
            <a:ext cx="920171" cy="616734"/>
          </a:xfrm>
          <a:prstGeom prst="rightArrow">
            <a:avLst>
              <a:gd name="adj1" fmla="val 51914"/>
              <a:gd name="adj2" fmla="val 50000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993345" y="1531592"/>
            <a:ext cx="285046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800080"/>
                </a:solidFill>
                <a:latin typeface="Sitka Small" panose="02000505000000020004" pitchFamily="2" charset="0"/>
              </a:rPr>
              <a:t>10 «А» </a:t>
            </a:r>
          </a:p>
          <a:p>
            <a:r>
              <a:rPr lang="ru-RU" b="1" dirty="0" smtClean="0">
                <a:solidFill>
                  <a:srgbClr val="800080"/>
                </a:solidFill>
                <a:latin typeface="Sitka Small" panose="02000505000000020004" pitchFamily="2" charset="0"/>
              </a:rPr>
              <a:t>Горный СУЭК-класс </a:t>
            </a:r>
          </a:p>
          <a:p>
            <a:r>
              <a:rPr lang="ru-RU" dirty="0" smtClean="0">
                <a:solidFill>
                  <a:srgbClr val="800080"/>
                </a:solidFill>
                <a:latin typeface="Sitka Small" panose="02000505000000020004" pitchFamily="2" charset="0"/>
              </a:rPr>
              <a:t>(</a:t>
            </a:r>
            <a:r>
              <a:rPr lang="ru-RU" dirty="0" smtClean="0">
                <a:solidFill>
                  <a:srgbClr val="C00000"/>
                </a:solidFill>
                <a:latin typeface="Sitka Small" panose="02000505000000020004" pitchFamily="2" charset="0"/>
              </a:rPr>
              <a:t>технологический и </a:t>
            </a:r>
          </a:p>
          <a:p>
            <a:r>
              <a:rPr lang="ru-RU" dirty="0" smtClean="0">
                <a:solidFill>
                  <a:srgbClr val="C00000"/>
                </a:solidFill>
                <a:latin typeface="Sitka Small" panose="02000505000000020004" pitchFamily="2" charset="0"/>
              </a:rPr>
              <a:t>естественнонаучный </a:t>
            </a:r>
          </a:p>
          <a:p>
            <a:r>
              <a:rPr lang="ru-RU" dirty="0" smtClean="0">
                <a:solidFill>
                  <a:srgbClr val="C00000"/>
                </a:solidFill>
                <a:latin typeface="Sitka Small" panose="02000505000000020004" pitchFamily="2" charset="0"/>
              </a:rPr>
              <a:t>профили обучения</a:t>
            </a:r>
            <a:r>
              <a:rPr lang="ru-RU" dirty="0" smtClean="0">
                <a:solidFill>
                  <a:srgbClr val="800080"/>
                </a:solidFill>
                <a:latin typeface="Sitka Small" panose="02000505000000020004" pitchFamily="2" charset="0"/>
              </a:rPr>
              <a:t>)</a:t>
            </a:r>
            <a:endParaRPr lang="ru-RU" dirty="0">
              <a:solidFill>
                <a:srgbClr val="800080"/>
              </a:solidFill>
              <a:latin typeface="Sitka Small" panose="02000505000000020004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57901" y="1548235"/>
            <a:ext cx="326142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800080"/>
                </a:solidFill>
                <a:latin typeface="Sitka Small" panose="02000505000000020004" pitchFamily="2" charset="0"/>
              </a:rPr>
              <a:t>10 «Б» </a:t>
            </a:r>
            <a:r>
              <a:rPr lang="ru-RU" b="1" dirty="0" smtClean="0">
                <a:solidFill>
                  <a:srgbClr val="800080"/>
                </a:solidFill>
                <a:latin typeface="Sitka Small" panose="02000505000000020004" pitchFamily="2" charset="0"/>
              </a:rPr>
              <a:t>Предпринимательский </a:t>
            </a:r>
          </a:p>
          <a:p>
            <a:r>
              <a:rPr lang="ru-RU" b="1" dirty="0" smtClean="0">
                <a:solidFill>
                  <a:srgbClr val="800080"/>
                </a:solidFill>
                <a:latin typeface="Sitka Small" panose="02000505000000020004" pitchFamily="2" charset="0"/>
              </a:rPr>
              <a:t>класс </a:t>
            </a:r>
            <a:r>
              <a:rPr lang="ru-RU" dirty="0" smtClean="0">
                <a:solidFill>
                  <a:srgbClr val="800080"/>
                </a:solidFill>
                <a:latin typeface="Sitka Small" panose="02000505000000020004" pitchFamily="2" charset="0"/>
              </a:rPr>
              <a:t>(</a:t>
            </a:r>
            <a:r>
              <a:rPr lang="ru-RU" dirty="0" smtClean="0">
                <a:solidFill>
                  <a:srgbClr val="C00000"/>
                </a:solidFill>
                <a:latin typeface="Sitka Small" panose="02000505000000020004" pitchFamily="2" charset="0"/>
              </a:rPr>
              <a:t>социально-экономический </a:t>
            </a:r>
          </a:p>
          <a:p>
            <a:r>
              <a:rPr lang="ru-RU" dirty="0" smtClean="0">
                <a:solidFill>
                  <a:srgbClr val="C00000"/>
                </a:solidFill>
                <a:latin typeface="Sitka Small" panose="02000505000000020004" pitchFamily="2" charset="0"/>
              </a:rPr>
              <a:t>профиль</a:t>
            </a:r>
            <a:r>
              <a:rPr lang="ru-RU" dirty="0" smtClean="0">
                <a:solidFill>
                  <a:srgbClr val="800080"/>
                </a:solidFill>
                <a:latin typeface="Sitka Small" panose="02000505000000020004" pitchFamily="2" charset="0"/>
              </a:rPr>
              <a:t>)</a:t>
            </a:r>
            <a:endParaRPr lang="ru-RU" dirty="0">
              <a:solidFill>
                <a:srgbClr val="800080"/>
              </a:solidFill>
              <a:latin typeface="Sitka Small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1146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3563" y="0"/>
            <a:ext cx="10515600" cy="50065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800080"/>
                </a:solidFill>
                <a:latin typeface="Sitka Display" panose="02000505000000020004" pitchFamily="2" charset="0"/>
              </a:rPr>
              <a:t>Описание профилей обучения</a:t>
            </a:r>
            <a:endParaRPr lang="ru-RU" b="1" dirty="0">
              <a:solidFill>
                <a:srgbClr val="800080"/>
              </a:solidFill>
              <a:latin typeface="Sitka Display" panose="02000505000000020004" pitchFamily="2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-130721" y="623947"/>
            <a:ext cx="5514727" cy="467518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800080"/>
                </a:solidFill>
                <a:latin typeface="Sitka Small" panose="02000505000000020004" pitchFamily="2" charset="0"/>
              </a:rPr>
              <a:t>Технологический профиль</a:t>
            </a:r>
            <a:endParaRPr lang="ru-RU" dirty="0">
              <a:solidFill>
                <a:srgbClr val="800080"/>
              </a:solidFill>
              <a:latin typeface="Sitka Small" panose="02000505000000020004" pitchFamily="2" charset="0"/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375244849"/>
              </p:ext>
            </p:extLst>
          </p:nvPr>
        </p:nvGraphicFramePr>
        <p:xfrm>
          <a:off x="82277" y="1081724"/>
          <a:ext cx="5438775" cy="46644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2315">
                  <a:extLst>
                    <a:ext uri="{9D8B030D-6E8A-4147-A177-3AD203B41FA5}">
                      <a16:colId xmlns:a16="http://schemas.microsoft.com/office/drawing/2014/main" val="636216849"/>
                    </a:ext>
                  </a:extLst>
                </a:gridCol>
                <a:gridCol w="1967418">
                  <a:extLst>
                    <a:ext uri="{9D8B030D-6E8A-4147-A177-3AD203B41FA5}">
                      <a16:colId xmlns:a16="http://schemas.microsoft.com/office/drawing/2014/main" val="1986797584"/>
                    </a:ext>
                  </a:extLst>
                </a:gridCol>
                <a:gridCol w="1939042">
                  <a:extLst>
                    <a:ext uri="{9D8B030D-6E8A-4147-A177-3AD203B41FA5}">
                      <a16:colId xmlns:a16="http://schemas.microsoft.com/office/drawing/2014/main" val="3386620408"/>
                    </a:ext>
                  </a:extLst>
                </a:gridCol>
              </a:tblGrid>
              <a:tr h="796673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Sitka Display" panose="02000505000000020004" pitchFamily="2" charset="0"/>
                        </a:rPr>
                        <a:t>Профильные предметы</a:t>
                      </a:r>
                      <a:endParaRPr lang="ru-RU" dirty="0">
                        <a:latin typeface="Sitka Display" panose="02000505000000020004" pitchFamily="2" charset="0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Sitka Display" panose="02000505000000020004" pitchFamily="2" charset="0"/>
                        </a:rPr>
                        <a:t>Описание профильного обучения</a:t>
                      </a:r>
                      <a:endParaRPr lang="ru-RU" dirty="0">
                        <a:latin typeface="Sitka Display" panose="02000505000000020004" pitchFamily="2" charset="0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Sitka Display" panose="02000505000000020004" pitchFamily="2" charset="0"/>
                        </a:rPr>
                        <a:t>Примеры профессий</a:t>
                      </a:r>
                      <a:endParaRPr lang="ru-RU" dirty="0">
                        <a:latin typeface="Sitka Display" panose="02000505000000020004" pitchFamily="2" charset="0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5512096"/>
                  </a:ext>
                </a:extLst>
              </a:tr>
              <a:tr h="323095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Sitka Display" panose="02000505000000020004" pitchFamily="2" charset="0"/>
                        </a:rPr>
                        <a:t>математика</a:t>
                      </a:r>
                      <a:endParaRPr lang="ru-RU" dirty="0">
                        <a:latin typeface="Sitka Display" panose="02000505000000020004" pitchFamily="2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r>
                        <a:rPr lang="ru-RU" sz="1800" dirty="0" smtClean="0">
                          <a:latin typeface="Sitka Display" panose="02000505000000020004" pitchFamily="2" charset="0"/>
                        </a:rPr>
                        <a:t>изучение точных наук специалисты использование строгих методов проверки гипотез, которые применяются для решения научных, экономических, инженерных, физических и бизнес-проблем</a:t>
                      </a:r>
                      <a:endParaRPr lang="ru-RU" sz="1800" dirty="0">
                        <a:latin typeface="Sitka Display" panose="02000505000000020004" pitchFamily="2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Sitka Display" panose="02000505000000020004" pitchFamily="2" charset="0"/>
                          <a:ea typeface="+mn-ea"/>
                          <a:cs typeface="+mn-cs"/>
                        </a:rPr>
                        <a:t>математик, физик, инженер, кибернетик, программист, аналитик, системный администратор, специалист по машинному обучению, математическому моделированию </a:t>
                      </a:r>
                      <a:endParaRPr lang="ru-RU" sz="1800" dirty="0">
                        <a:latin typeface="Sitka Display" panose="02000505000000020004" pitchFamily="2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9868053"/>
                  </a:ext>
                </a:extLst>
              </a:tr>
              <a:tr h="323095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Sitka Display" panose="02000505000000020004" pitchFamily="2" charset="0"/>
                        </a:rPr>
                        <a:t>физика</a:t>
                      </a:r>
                      <a:endParaRPr lang="ru-RU" dirty="0">
                        <a:latin typeface="Sitka Display" panose="02000505000000020004" pitchFamily="2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6515592"/>
                  </a:ext>
                </a:extLst>
              </a:tr>
              <a:tr h="3018507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Sitka Display" panose="02000505000000020004" pitchFamily="2" charset="0"/>
                        </a:rPr>
                        <a:t>информатика</a:t>
                      </a:r>
                      <a:endParaRPr lang="ru-RU" dirty="0">
                        <a:latin typeface="Sitka Display" panose="02000505000000020004" pitchFamily="2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0966542"/>
                  </a:ext>
                </a:extLst>
              </a:tr>
            </a:tbl>
          </a:graphicData>
        </a:graphic>
      </p:graphicFrame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521053" y="630605"/>
            <a:ext cx="6461398" cy="451119"/>
          </a:xfrm>
        </p:spPr>
        <p:txBody>
          <a:bodyPr>
            <a:noAutofit/>
          </a:bodyPr>
          <a:lstStyle/>
          <a:p>
            <a:pPr algn="ctr"/>
            <a:r>
              <a:rPr lang="ru-RU" dirty="0" smtClean="0">
                <a:solidFill>
                  <a:srgbClr val="800080"/>
                </a:solidFill>
                <a:latin typeface="Sitka Small" panose="02000505000000020004" pitchFamily="2" charset="0"/>
              </a:rPr>
              <a:t>Естественно-научный профиль</a:t>
            </a:r>
            <a:endParaRPr lang="ru-RU" dirty="0">
              <a:solidFill>
                <a:srgbClr val="800080"/>
              </a:solidFill>
              <a:latin typeface="Sitka Small" panose="02000505000000020004" pitchFamily="2" charset="0"/>
            </a:endParaRP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2163410151"/>
              </p:ext>
            </p:extLst>
          </p:nvPr>
        </p:nvGraphicFramePr>
        <p:xfrm>
          <a:off x="5734050" y="1081725"/>
          <a:ext cx="6248400" cy="25349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4688">
                  <a:extLst>
                    <a:ext uri="{9D8B030D-6E8A-4147-A177-3AD203B41FA5}">
                      <a16:colId xmlns:a16="http://schemas.microsoft.com/office/drawing/2014/main" val="835004785"/>
                    </a:ext>
                  </a:extLst>
                </a:gridCol>
                <a:gridCol w="2107765">
                  <a:extLst>
                    <a:ext uri="{9D8B030D-6E8A-4147-A177-3AD203B41FA5}">
                      <a16:colId xmlns:a16="http://schemas.microsoft.com/office/drawing/2014/main" val="1406379059"/>
                    </a:ext>
                  </a:extLst>
                </a:gridCol>
                <a:gridCol w="2385947">
                  <a:extLst>
                    <a:ext uri="{9D8B030D-6E8A-4147-A177-3AD203B41FA5}">
                      <a16:colId xmlns:a16="http://schemas.microsoft.com/office/drawing/2014/main" val="798245694"/>
                    </a:ext>
                  </a:extLst>
                </a:gridCol>
              </a:tblGrid>
              <a:tr h="927432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Sitka Display" panose="02000505000000020004" pitchFamily="2" charset="0"/>
                        </a:rPr>
                        <a:t>Профильные предметы</a:t>
                      </a:r>
                      <a:endParaRPr lang="ru-RU" dirty="0">
                        <a:latin typeface="Sitka Display" panose="02000505000000020004" pitchFamily="2" charset="0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Sitka Display" panose="02000505000000020004" pitchFamily="2" charset="0"/>
                        </a:rPr>
                        <a:t>Описание профильного обучения</a:t>
                      </a:r>
                      <a:endParaRPr lang="ru-RU" dirty="0">
                        <a:latin typeface="Sitka Display" panose="02000505000000020004" pitchFamily="2" charset="0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Sitka Display" panose="02000505000000020004" pitchFamily="2" charset="0"/>
                        </a:rPr>
                        <a:t>Примеры профессий</a:t>
                      </a:r>
                      <a:endParaRPr lang="ru-RU" dirty="0">
                        <a:latin typeface="Sitka Display" panose="02000505000000020004" pitchFamily="2" charset="0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9655766"/>
                  </a:ext>
                </a:extLst>
              </a:tr>
              <a:tr h="376125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Sitka Display" panose="02000505000000020004" pitchFamily="2" charset="0"/>
                        </a:rPr>
                        <a:t>математика</a:t>
                      </a:r>
                      <a:endParaRPr lang="ru-RU" dirty="0">
                        <a:latin typeface="Sitka Display" panose="02000505000000020004" pitchFamily="2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r>
                        <a:rPr lang="ru-RU" sz="1800" dirty="0" smtClean="0">
                          <a:latin typeface="Sitka Display" panose="02000505000000020004" pitchFamily="2" charset="0"/>
                        </a:rPr>
                        <a:t>это профиль, который направлен на изучение природы во всех ее проявлениях</a:t>
                      </a:r>
                      <a:endParaRPr lang="ru-RU" sz="1800" dirty="0">
                        <a:latin typeface="Sitka Display" panose="02000505000000020004" pitchFamily="2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r>
                        <a:rPr lang="ru-RU" sz="1400" dirty="0" smtClean="0">
                          <a:latin typeface="Sitka Display" panose="02000505000000020004" pitchFamily="2" charset="0"/>
                        </a:rPr>
                        <a:t>биолог, химик, эколог, биоинженер, биоинформатик, врач, фармацевт, агроном, картограф, метеоролог, геолог, эксперт в области нейронаук, генетик</a:t>
                      </a:r>
                      <a:endParaRPr lang="ru-RU" sz="1400" dirty="0">
                        <a:latin typeface="Sitka Display" panose="02000505000000020004" pitchFamily="2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9673129"/>
                  </a:ext>
                </a:extLst>
              </a:tr>
              <a:tr h="376125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Sitka Display" panose="02000505000000020004" pitchFamily="2" charset="0"/>
                        </a:rPr>
                        <a:t>химия</a:t>
                      </a:r>
                      <a:endParaRPr lang="ru-RU" dirty="0">
                        <a:latin typeface="Sitka Display" panose="02000505000000020004" pitchFamily="2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7031657"/>
                  </a:ext>
                </a:extLst>
              </a:tr>
              <a:tr h="855299">
                <a:tc>
                  <a:txBody>
                    <a:bodyPr/>
                    <a:lstStyle/>
                    <a:p>
                      <a:r>
                        <a:rPr lang="ru-RU" dirty="0" smtClean="0"/>
                        <a:t>биология</a:t>
                      </a:r>
                      <a:endParaRPr lang="ru-RU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5061606"/>
                  </a:ext>
                </a:extLst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5486561" y="3652328"/>
            <a:ext cx="66387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800080"/>
                </a:solidFill>
                <a:latin typeface="Sitka Small" panose="02000505000000020004" pitchFamily="2" charset="0"/>
              </a:rPr>
              <a:t>Социально-экономический профиль</a:t>
            </a:r>
            <a:endParaRPr lang="ru-RU" sz="2400" b="1" dirty="0">
              <a:solidFill>
                <a:srgbClr val="800080"/>
              </a:solidFill>
              <a:latin typeface="Sitka Small" panose="02000505000000020004" pitchFamily="2" charset="0"/>
            </a:endParaRPr>
          </a:p>
        </p:txBody>
      </p:sp>
      <p:graphicFrame>
        <p:nvGraphicFramePr>
          <p:cNvPr id="10" name="Объект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81778629"/>
              </p:ext>
            </p:extLst>
          </p:nvPr>
        </p:nvGraphicFramePr>
        <p:xfrm>
          <a:off x="5734050" y="4067826"/>
          <a:ext cx="6248400" cy="2712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66355">
                  <a:extLst>
                    <a:ext uri="{9D8B030D-6E8A-4147-A177-3AD203B41FA5}">
                      <a16:colId xmlns:a16="http://schemas.microsoft.com/office/drawing/2014/main" val="835004785"/>
                    </a:ext>
                  </a:extLst>
                </a:gridCol>
                <a:gridCol w="1983263">
                  <a:extLst>
                    <a:ext uri="{9D8B030D-6E8A-4147-A177-3AD203B41FA5}">
                      <a16:colId xmlns:a16="http://schemas.microsoft.com/office/drawing/2014/main" val="1406379059"/>
                    </a:ext>
                  </a:extLst>
                </a:gridCol>
                <a:gridCol w="2298782">
                  <a:extLst>
                    <a:ext uri="{9D8B030D-6E8A-4147-A177-3AD203B41FA5}">
                      <a16:colId xmlns:a16="http://schemas.microsoft.com/office/drawing/2014/main" val="798245694"/>
                    </a:ext>
                  </a:extLst>
                </a:gridCol>
              </a:tblGrid>
              <a:tr h="882549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Sitka Display" panose="02000505000000020004" pitchFamily="2" charset="0"/>
                        </a:rPr>
                        <a:t>Профильные предметы</a:t>
                      </a:r>
                      <a:endParaRPr lang="ru-RU" dirty="0">
                        <a:latin typeface="Sitka Display" panose="02000505000000020004" pitchFamily="2" charset="0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Sitka Display" panose="02000505000000020004" pitchFamily="2" charset="0"/>
                        </a:rPr>
                        <a:t>Описание профильного обучения</a:t>
                      </a:r>
                      <a:endParaRPr lang="ru-RU" dirty="0">
                        <a:latin typeface="Sitka Display" panose="02000505000000020004" pitchFamily="2" charset="0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Sitka Display" panose="02000505000000020004" pitchFamily="2" charset="0"/>
                        </a:rPr>
                        <a:t>Примеры профессий</a:t>
                      </a:r>
                      <a:endParaRPr lang="ru-RU" dirty="0">
                        <a:latin typeface="Sitka Display" panose="02000505000000020004" pitchFamily="2" charset="0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9655766"/>
                  </a:ext>
                </a:extLst>
              </a:tr>
              <a:tr h="357922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Sitka Display" panose="02000505000000020004" pitchFamily="2" charset="0"/>
                        </a:rPr>
                        <a:t>математика</a:t>
                      </a:r>
                      <a:endParaRPr lang="ru-RU" dirty="0">
                        <a:latin typeface="Sitka Display" panose="02000505000000020004" pitchFamily="2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r>
                        <a:rPr lang="ru-RU" sz="1400" dirty="0" smtClean="0">
                          <a:latin typeface="Sitka Display" panose="02000505000000020004" pitchFamily="2" charset="0"/>
                        </a:rPr>
                        <a:t>обучение  связано с анализом, учетом, рациональным управлением финансовыми,</a:t>
                      </a:r>
                      <a:r>
                        <a:rPr lang="ru-RU" sz="1400" baseline="0" dirty="0" smtClean="0">
                          <a:latin typeface="Sitka Display" panose="02000505000000020004" pitchFamily="2" charset="0"/>
                        </a:rPr>
                        <a:t> </a:t>
                      </a:r>
                      <a:r>
                        <a:rPr lang="ru-RU" sz="1400" dirty="0" smtClean="0">
                          <a:latin typeface="Sitka Display" panose="02000505000000020004" pitchFamily="2" charset="0"/>
                        </a:rPr>
                        <a:t>материальными ресурсами, участие в бизнес-процессах</a:t>
                      </a:r>
                      <a:endParaRPr lang="ru-RU" sz="1400" dirty="0">
                        <a:latin typeface="Sitka Display" panose="02000505000000020004" pitchFamily="2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r>
                        <a:rPr lang="ru-RU" sz="1400" dirty="0" smtClean="0">
                          <a:latin typeface="Sitka Display" panose="02000505000000020004" pitchFamily="2" charset="0"/>
                        </a:rPr>
                        <a:t>бухгалтер, аудитор, экономист-менеджер, финансовый консультант, специалист по кредитованию, логист, налоговый инспектор, банковский служащий, брокер, предприниматель</a:t>
                      </a:r>
                      <a:endParaRPr lang="ru-RU" sz="1400" dirty="0">
                        <a:latin typeface="Sitka Display" panose="02000505000000020004" pitchFamily="2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9673129"/>
                  </a:ext>
                </a:extLst>
              </a:tr>
              <a:tr h="357922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Sitka Display" panose="02000505000000020004" pitchFamily="2" charset="0"/>
                        </a:rPr>
                        <a:t>экономика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7031657"/>
                  </a:ext>
                </a:extLst>
              </a:tr>
              <a:tr h="357922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Sitka Display" panose="02000505000000020004" pitchFamily="2" charset="0"/>
                        </a:rPr>
                        <a:t>история, право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50616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39313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810" y="-161925"/>
            <a:ext cx="12091190" cy="2800618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rgbClr val="800080"/>
                </a:solidFill>
                <a:latin typeface="Sitka Small" panose="02000505000000020004" pitchFamily="2" charset="0"/>
              </a:rPr>
              <a:t>Занятия по обучению рабочей </a:t>
            </a:r>
            <a:r>
              <a:rPr lang="ru-RU" sz="3600" b="1" dirty="0" smtClean="0">
                <a:solidFill>
                  <a:srgbClr val="800080"/>
                </a:solidFill>
                <a:latin typeface="Sitka Small" panose="02000505000000020004" pitchFamily="2" charset="0"/>
              </a:rPr>
              <a:t/>
            </a:r>
            <a:br>
              <a:rPr lang="ru-RU" sz="3600" b="1" dirty="0" smtClean="0">
                <a:solidFill>
                  <a:srgbClr val="800080"/>
                </a:solidFill>
                <a:latin typeface="Sitka Small" panose="02000505000000020004" pitchFamily="2" charset="0"/>
              </a:rPr>
            </a:br>
            <a:r>
              <a:rPr lang="ru-RU" sz="3600" b="1" dirty="0" smtClean="0">
                <a:solidFill>
                  <a:srgbClr val="800080"/>
                </a:solidFill>
                <a:latin typeface="Sitka Small" panose="02000505000000020004" pitchFamily="2" charset="0"/>
              </a:rPr>
              <a:t>профессии </a:t>
            </a:r>
            <a:r>
              <a:rPr lang="ru-RU" sz="3600" b="1" dirty="0">
                <a:solidFill>
                  <a:srgbClr val="C00000"/>
                </a:solidFill>
                <a:latin typeface="Sitka Small" panose="02000505000000020004" pitchFamily="2" charset="0"/>
              </a:rPr>
              <a:t>«Пробоотборщик» </a:t>
            </a:r>
            <a:r>
              <a:rPr lang="ru-RU" sz="3600" b="1" dirty="0">
                <a:solidFill>
                  <a:srgbClr val="800080"/>
                </a:solidFill>
                <a:latin typeface="Sitka Small" panose="02000505000000020004" pitchFamily="2" charset="0"/>
              </a:rPr>
              <a:t> </a:t>
            </a:r>
            <a:r>
              <a:rPr lang="ru-RU" sz="3600" b="1" dirty="0" smtClean="0">
                <a:solidFill>
                  <a:srgbClr val="800080"/>
                </a:solidFill>
                <a:latin typeface="Sitka Small" panose="02000505000000020004" pitchFamily="2" charset="0"/>
              </a:rPr>
              <a:t>учащихся </a:t>
            </a:r>
            <a:r>
              <a:rPr lang="ru-RU" sz="3600" b="1" dirty="0">
                <a:solidFill>
                  <a:srgbClr val="800080"/>
                </a:solidFill>
                <a:latin typeface="Sitka Small" panose="02000505000000020004" pitchFamily="2" charset="0"/>
              </a:rPr>
              <a:t>10 СУЭК-класса, </a:t>
            </a:r>
            <a:r>
              <a:rPr lang="ru-RU" sz="3600" b="1" dirty="0" smtClean="0">
                <a:solidFill>
                  <a:srgbClr val="800080"/>
                </a:solidFill>
                <a:latin typeface="Sitka Small" panose="02000505000000020004" pitchFamily="2" charset="0"/>
              </a:rPr>
              <a:t>преподаватель </a:t>
            </a:r>
            <a:r>
              <a:rPr lang="ru-RU" sz="3600" b="1" dirty="0">
                <a:solidFill>
                  <a:srgbClr val="800080"/>
                </a:solidFill>
                <a:latin typeface="Sitka Small" panose="02000505000000020004" pitchFamily="2" charset="0"/>
              </a:rPr>
              <a:t> </a:t>
            </a:r>
            <a:r>
              <a:rPr lang="ru-RU" sz="3600" b="1" dirty="0" smtClean="0">
                <a:solidFill>
                  <a:srgbClr val="800080"/>
                </a:solidFill>
                <a:latin typeface="Sitka Small" panose="02000505000000020004" pitchFamily="2" charset="0"/>
              </a:rPr>
              <a:t>ГБОУ </a:t>
            </a:r>
            <a:r>
              <a:rPr lang="ru-RU" sz="3600" b="1" dirty="0">
                <a:solidFill>
                  <a:srgbClr val="800080"/>
                </a:solidFill>
                <a:latin typeface="Sitka Small" panose="02000505000000020004" pitchFamily="2" charset="0"/>
              </a:rPr>
              <a:t>РХ СПО </a:t>
            </a:r>
            <a:r>
              <a:rPr lang="ru-RU" sz="3600" b="1" dirty="0" smtClean="0">
                <a:solidFill>
                  <a:srgbClr val="800080"/>
                </a:solidFill>
                <a:latin typeface="Sitka Small" panose="02000505000000020004" pitchFamily="2" charset="0"/>
              </a:rPr>
              <a:t>«ЧГСТ»  Дарья </a:t>
            </a:r>
            <a:r>
              <a:rPr lang="ru-RU" sz="3600" b="1" dirty="0">
                <a:solidFill>
                  <a:srgbClr val="800080"/>
                </a:solidFill>
                <a:latin typeface="Sitka Small" panose="02000505000000020004" pitchFamily="2" charset="0"/>
              </a:rPr>
              <a:t>Сергеевна Захарова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t="-1346" r="7455" b="-1"/>
          <a:stretch/>
        </p:blipFill>
        <p:spPr>
          <a:xfrm>
            <a:off x="8208007" y="2419350"/>
            <a:ext cx="3813275" cy="434848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t="13900" r="-122"/>
          <a:stretch/>
        </p:blipFill>
        <p:spPr>
          <a:xfrm>
            <a:off x="100810" y="2495550"/>
            <a:ext cx="3756815" cy="427228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r="348" b="17789"/>
          <a:stretch/>
        </p:blipFill>
        <p:spPr>
          <a:xfrm>
            <a:off x="4072045" y="2495549"/>
            <a:ext cx="3873297" cy="427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959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025" y="66676"/>
            <a:ext cx="11706225" cy="15621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800080"/>
                </a:solidFill>
                <a:latin typeface="Sitka Small" panose="02000505000000020004" pitchFamily="2" charset="0"/>
              </a:rPr>
              <a:t>Результаты диагностических работ, проводимых независимыми экспертами фонда </a:t>
            </a:r>
            <a:r>
              <a:rPr lang="ru-RU" b="1" dirty="0" err="1" smtClean="0">
                <a:solidFill>
                  <a:srgbClr val="800080"/>
                </a:solidFill>
                <a:latin typeface="Sitka Small" panose="02000505000000020004" pitchFamily="2" charset="0"/>
              </a:rPr>
              <a:t>А.Мельниченко</a:t>
            </a:r>
            <a:endParaRPr lang="ru-RU" b="1" dirty="0">
              <a:solidFill>
                <a:srgbClr val="800080"/>
              </a:solidFill>
              <a:latin typeface="Sitka Small" panose="02000505000000020004" pitchFamily="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3958" y="4063977"/>
            <a:ext cx="7664795" cy="26352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508" y="1553999"/>
            <a:ext cx="8220510" cy="250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383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7650" y="1"/>
            <a:ext cx="11106150" cy="1690688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800080"/>
                </a:solidFill>
                <a:latin typeface="Sitka Small" panose="02000505000000020004" pitchFamily="2" charset="0"/>
              </a:rPr>
              <a:t>Получение профессионального образования по дополнительным профессиональным программам на базе учреждений СПО</a:t>
            </a:r>
            <a:endParaRPr lang="ru-RU" sz="3200" b="1" dirty="0">
              <a:solidFill>
                <a:srgbClr val="800080"/>
              </a:solidFill>
              <a:latin typeface="Sitka Small" panose="02000505000000020004" pitchFamily="2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2339624"/>
              </p:ext>
            </p:extLst>
          </p:nvPr>
        </p:nvGraphicFramePr>
        <p:xfrm>
          <a:off x="590549" y="1689030"/>
          <a:ext cx="11153776" cy="4540322"/>
        </p:xfrm>
        <a:graphic>
          <a:graphicData uri="http://schemas.openxmlformats.org/drawingml/2006/table">
            <a:tbl>
              <a:tblPr firstRow="1" firstCol="1" bandRow="1"/>
              <a:tblGrid>
                <a:gridCol w="1576876">
                  <a:extLst>
                    <a:ext uri="{9D8B030D-6E8A-4147-A177-3AD203B41FA5}">
                      <a16:colId xmlns:a16="http://schemas.microsoft.com/office/drawing/2014/main" val="266728211"/>
                    </a:ext>
                  </a:extLst>
                </a:gridCol>
                <a:gridCol w="2680327">
                  <a:extLst>
                    <a:ext uri="{9D8B030D-6E8A-4147-A177-3AD203B41FA5}">
                      <a16:colId xmlns:a16="http://schemas.microsoft.com/office/drawing/2014/main" val="1332264228"/>
                    </a:ext>
                  </a:extLst>
                </a:gridCol>
                <a:gridCol w="2782156">
                  <a:extLst>
                    <a:ext uri="{9D8B030D-6E8A-4147-A177-3AD203B41FA5}">
                      <a16:colId xmlns:a16="http://schemas.microsoft.com/office/drawing/2014/main" val="1351464934"/>
                    </a:ext>
                  </a:extLst>
                </a:gridCol>
                <a:gridCol w="1778798">
                  <a:extLst>
                    <a:ext uri="{9D8B030D-6E8A-4147-A177-3AD203B41FA5}">
                      <a16:colId xmlns:a16="http://schemas.microsoft.com/office/drawing/2014/main" val="466439537"/>
                    </a:ext>
                  </a:extLst>
                </a:gridCol>
                <a:gridCol w="2335619">
                  <a:extLst>
                    <a:ext uri="{9D8B030D-6E8A-4147-A177-3AD203B41FA5}">
                      <a16:colId xmlns:a16="http://schemas.microsoft.com/office/drawing/2014/main" val="3607365884"/>
                    </a:ext>
                  </a:extLst>
                </a:gridCol>
              </a:tblGrid>
              <a:tr h="1581252">
                <a:tc>
                  <a:txBody>
                    <a:bodyPr/>
                    <a:lstStyle/>
                    <a:p>
                      <a:pPr marR="36195" indent="215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Учебный год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R="36195" indent="215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ГБПОУ РХ ЧГСТ  </a:t>
                      </a: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«Парикмахерское дело»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R="36195" indent="215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ГБПОУ РХ ЧГСТ </a:t>
                      </a: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«Горнорабочий на маркшейдерских работах»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ГБПОУ РХ ЧМТТ   </a:t>
                      </a: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«Делопроизводитель»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ГБПОУ РХ ЧГСТ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3619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«Пробоотборщик»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3691140"/>
                  </a:ext>
                </a:extLst>
              </a:tr>
              <a:tr h="477257">
                <a:tc>
                  <a:txBody>
                    <a:bodyPr/>
                    <a:lstStyle/>
                    <a:p>
                      <a:pPr marR="36195" indent="2159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2017-2018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36195" indent="215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36195" indent="215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36195" indent="215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R="36195" indent="215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0935821"/>
                  </a:ext>
                </a:extLst>
              </a:tr>
              <a:tr h="477257">
                <a:tc>
                  <a:txBody>
                    <a:bodyPr/>
                    <a:lstStyle/>
                    <a:p>
                      <a:pPr marR="36195" indent="2159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2018-2019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R="36195" indent="215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R="36195" indent="215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R="36195" indent="215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R="36195" indent="215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1625486"/>
                  </a:ext>
                </a:extLst>
              </a:tr>
              <a:tr h="477257">
                <a:tc>
                  <a:txBody>
                    <a:bodyPr/>
                    <a:lstStyle/>
                    <a:p>
                      <a:pPr marR="36195" indent="2159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2019-2020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R="36195" indent="215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R="36195" indent="215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R="36195" indent="215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R="36195" indent="215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3263747"/>
                  </a:ext>
                </a:extLst>
              </a:tr>
              <a:tr h="477257">
                <a:tc>
                  <a:txBody>
                    <a:bodyPr/>
                    <a:lstStyle/>
                    <a:p>
                      <a:pPr marR="36195" indent="2159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2021-2022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R="36195" indent="215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R="36195" indent="215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R="36195" indent="215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R="36195" indent="215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3774083"/>
                  </a:ext>
                </a:extLst>
              </a:tr>
              <a:tr h="477257">
                <a:tc>
                  <a:txBody>
                    <a:bodyPr/>
                    <a:lstStyle/>
                    <a:p>
                      <a:pPr marR="36195" indent="2159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2022-2023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R="36195" indent="215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R="36195" indent="215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R="36195" indent="215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R="36195" indent="215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9042352"/>
                  </a:ext>
                </a:extLst>
              </a:tr>
              <a:tr h="572785">
                <a:tc>
                  <a:txBody>
                    <a:bodyPr/>
                    <a:lstStyle/>
                    <a:p>
                      <a:pPr marR="36195" indent="2159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ИТОГО: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R="36195" indent="215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49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R="36195" indent="215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R="36195" indent="215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R="36195" indent="215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73217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3234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778</TotalTime>
  <Words>1225</Words>
  <Application>Microsoft Office PowerPoint</Application>
  <PresentationFormat>Широкоэкранный</PresentationFormat>
  <Paragraphs>162</Paragraphs>
  <Slides>21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9" baseType="lpstr">
      <vt:lpstr>Arial</vt:lpstr>
      <vt:lpstr>Calibri</vt:lpstr>
      <vt:lpstr>Garamond</vt:lpstr>
      <vt:lpstr>Sitka Display</vt:lpstr>
      <vt:lpstr>Sitka Small</vt:lpstr>
      <vt:lpstr>Times New Roman</vt:lpstr>
      <vt:lpstr>Натуральные материалы</vt:lpstr>
      <vt:lpstr>Документ</vt:lpstr>
      <vt:lpstr>Муниципальное бюджетное общеобразовательное учреждение «Гимназия» МБОУ «Гимназия»    </vt:lpstr>
      <vt:lpstr>Выбор пути </vt:lpstr>
      <vt:lpstr>Самодиагностика школ – участниц проекта Минпросвещения России (2022г.)</vt:lpstr>
      <vt:lpstr>Презентация PowerPoint</vt:lpstr>
      <vt:lpstr>Профильные классы в  МБОУ «Гимназия»</vt:lpstr>
      <vt:lpstr>Описание профилей обучения</vt:lpstr>
      <vt:lpstr>Занятия по обучению рабочей  профессии «Пробоотборщик»  учащихся 10 СУЭК-класса, преподаватель  ГБОУ РХ СПО «ЧГСТ»  Дарья Сергеевна Захарова</vt:lpstr>
      <vt:lpstr>Результаты диагностических работ, проводимых независимыми экспертами фонда А.Мельниченко</vt:lpstr>
      <vt:lpstr>Получение профессионального образования по дополнительным профессиональным программам на базе учреждений СПО</vt:lpstr>
      <vt:lpstr>Внеурочная профориентационная деятельность</vt:lpstr>
      <vt:lpstr>Открытая  защита бизнес планов учащихся Предпринимательского  класса.  Почетные гости: Грибанова Ольга Геннадьевна, начальник планового-экономического отдела «АтомЭнергоСбыт» Хакасии, Анастасия Васильевна Хома, пресс-секретарь «АтомЭнергоСбыт», Шевченко Светлана Николаевна, директор, Куропаткина Надежда Викторовна, экономист. Вручение благодарственных писем ребятам, защищающим бизнес планы.</vt:lpstr>
      <vt:lpstr>Воспитательная работа профориентационной направленности</vt:lpstr>
      <vt:lpstr>Воспитательная работа профориентационной направленности</vt:lpstr>
      <vt:lpstr>Воспитательная работа профориентационной направленности</vt:lpstr>
      <vt:lpstr>Презентация PowerPoint</vt:lpstr>
      <vt:lpstr>Роль родителя в процессе профориентации подростка </vt:lpstr>
      <vt:lpstr>Семь советов родителям о профессиональном самоопределении детей </vt:lpstr>
      <vt:lpstr>Социальные партнеры,  сетевое взаимодействие</vt:lpstr>
      <vt:lpstr>Что сделано? </vt:lpstr>
      <vt:lpstr>Презентация PowerPoint</vt:lpstr>
      <vt:lpstr>Планы на будущее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Шевченко_С_Н</cp:lastModifiedBy>
  <cp:revision>82</cp:revision>
  <dcterms:created xsi:type="dcterms:W3CDTF">2022-12-26T17:43:59Z</dcterms:created>
  <dcterms:modified xsi:type="dcterms:W3CDTF">2023-08-16T13:48:50Z</dcterms:modified>
</cp:coreProperties>
</file>