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E94"/>
    <a:srgbClr val="668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/>
              <a:t>Результаты</a:t>
            </a:r>
            <a:r>
              <a:rPr lang="ru-RU" sz="2800" b="1" i="1" baseline="0"/>
              <a:t> самодиагностики - 2022</a:t>
            </a:r>
            <a:endParaRPr lang="ru-RU" sz="2800" b="1" i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051955012679568"/>
          <c:y val="7.2455234520490894E-2"/>
          <c:w val="0.73683484297107804"/>
          <c:h val="0.882226999831876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A-49D8-B357-55146D26B0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EA-49D8-B357-55146D26B0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EA-49D8-B357-55146D26B0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EA-49D8-B357-55146D26B0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EA-49D8-B357-55146D26B0A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EA-49D8-B357-55146D26B0A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EA-49D8-B357-55146D26B0A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EA-49D8-B357-55146D26B0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Знание: качество и объективность</c:v>
                </c:pt>
                <c:pt idx="1">
                  <c:v>Воспитание</c:v>
                </c:pt>
                <c:pt idx="2">
                  <c:v>Творчество</c:v>
                </c:pt>
                <c:pt idx="3">
                  <c:v>Профориентация</c:v>
                </c:pt>
                <c:pt idx="4">
                  <c:v>Здоровье</c:v>
                </c:pt>
                <c:pt idx="5">
                  <c:v>Учитель. Школьная команда</c:v>
                </c:pt>
                <c:pt idx="6">
                  <c:v>Школьный климат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60</c:v>
                </c:pt>
                <c:pt idx="1">
                  <c:v>68</c:v>
                </c:pt>
                <c:pt idx="2">
                  <c:v>29</c:v>
                </c:pt>
                <c:pt idx="3">
                  <c:v>47</c:v>
                </c:pt>
                <c:pt idx="4">
                  <c:v>57</c:v>
                </c:pt>
                <c:pt idx="5">
                  <c:v>17</c:v>
                </c:pt>
                <c:pt idx="6">
                  <c:v>67</c:v>
                </c:pt>
                <c:pt idx="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3EA-49D8-B357-55146D26B0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Знание: качество и объективность</c:v>
                </c:pt>
                <c:pt idx="1">
                  <c:v>Воспитание</c:v>
                </c:pt>
                <c:pt idx="2">
                  <c:v>Творчество</c:v>
                </c:pt>
                <c:pt idx="3">
                  <c:v>Профориентация</c:v>
                </c:pt>
                <c:pt idx="4">
                  <c:v>Здоровье</c:v>
                </c:pt>
                <c:pt idx="5">
                  <c:v>Учитель. Школьная команда</c:v>
                </c:pt>
                <c:pt idx="6">
                  <c:v>Школьный климат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1-A3EA-49D8-B357-55146D26B0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Знание: качество и объективность</c:v>
                </c:pt>
                <c:pt idx="1">
                  <c:v>Воспитание</c:v>
                </c:pt>
                <c:pt idx="2">
                  <c:v>Творчество</c:v>
                </c:pt>
                <c:pt idx="3">
                  <c:v>Профориентация</c:v>
                </c:pt>
                <c:pt idx="4">
                  <c:v>Здоровье</c:v>
                </c:pt>
                <c:pt idx="5">
                  <c:v>Учитель. Школьная команда</c:v>
                </c:pt>
                <c:pt idx="6">
                  <c:v>Школьный климат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2-A3EA-49D8-B357-55146D26B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04869104"/>
        <c:axId val="2004872016"/>
      </c:barChart>
      <c:catAx>
        <c:axId val="200486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4872016"/>
        <c:crosses val="autoZero"/>
        <c:auto val="1"/>
        <c:lblAlgn val="ctr"/>
        <c:lblOffset val="100"/>
        <c:noMultiLvlLbl val="0"/>
      </c:catAx>
      <c:valAx>
        <c:axId val="200487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4869104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  <a:beve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3">
            <a:lumMod val="60000"/>
            <a:lumOff val="40000"/>
            <a:tint val="66000"/>
            <a:satMod val="160000"/>
          </a:schemeClr>
        </a:gs>
        <a:gs pos="50000">
          <a:schemeClr val="accent3">
            <a:lumMod val="60000"/>
            <a:lumOff val="40000"/>
            <a:tint val="44500"/>
            <a:satMod val="160000"/>
          </a:schemeClr>
        </a:gs>
        <a:gs pos="100000">
          <a:schemeClr val="accent3">
            <a:lumMod val="60000"/>
            <a:lumOff val="40000"/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  <a:ln w="254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3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3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79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24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519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5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7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1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2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5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8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4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1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6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0174-5EE2-4183-8FDF-A328DBC9CAD3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E5FB8F-C464-4AB1-85E9-5BF0DF3D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6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939" y="2859007"/>
            <a:ext cx="9525704" cy="70976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</a:rPr>
              <a:t>частник проекта «Школа </a:t>
            </a:r>
            <a:r>
              <a:rPr lang="ru-RU" sz="2800" b="1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sz="2800" b="1" dirty="0" smtClean="0">
                <a:solidFill>
                  <a:srgbClr val="002060"/>
                </a:solidFill>
              </a:rPr>
              <a:t> России»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1407" y="158261"/>
            <a:ext cx="7225395" cy="85708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учреждение «Гимназия»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2" y="-1"/>
            <a:ext cx="11469654" cy="29542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60122" y="4290642"/>
            <a:ext cx="5767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Управленческая команда: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Шевченко </a:t>
            </a:r>
            <a:r>
              <a:rPr lang="ru-RU" dirty="0">
                <a:solidFill>
                  <a:srgbClr val="002060"/>
                </a:solidFill>
              </a:rPr>
              <a:t>С.Н., директор </a:t>
            </a:r>
          </a:p>
          <a:p>
            <a:r>
              <a:rPr lang="ru-RU" dirty="0">
                <a:solidFill>
                  <a:srgbClr val="002060"/>
                </a:solidFill>
              </a:rPr>
              <a:t>Бессонова Е.В., </a:t>
            </a:r>
            <a:r>
              <a:rPr lang="ru-RU" dirty="0" err="1">
                <a:solidFill>
                  <a:srgbClr val="002060"/>
                </a:solidFill>
              </a:rPr>
              <a:t>зам.директора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Девятова Л.С., </a:t>
            </a:r>
            <a:r>
              <a:rPr lang="ru-RU" dirty="0" err="1">
                <a:solidFill>
                  <a:srgbClr val="002060"/>
                </a:solidFill>
              </a:rPr>
              <a:t>зам.директора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Кузнецова Г.В., </a:t>
            </a:r>
            <a:r>
              <a:rPr lang="ru-RU" dirty="0" err="1">
                <a:solidFill>
                  <a:srgbClr val="002060"/>
                </a:solidFill>
              </a:rPr>
              <a:t>зам.директора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err="1">
                <a:solidFill>
                  <a:srgbClr val="002060"/>
                </a:solidFill>
              </a:rPr>
              <a:t>Передерина</a:t>
            </a:r>
            <a:r>
              <a:rPr lang="ru-RU" dirty="0">
                <a:solidFill>
                  <a:srgbClr val="002060"/>
                </a:solidFill>
              </a:rPr>
              <a:t> С.Б., </a:t>
            </a:r>
            <a:r>
              <a:rPr lang="ru-RU" dirty="0" err="1">
                <a:solidFill>
                  <a:srgbClr val="002060"/>
                </a:solidFill>
              </a:rPr>
              <a:t>зам.директора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5757" y="5887845"/>
            <a:ext cx="2256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Черногорск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2023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56" y="843148"/>
            <a:ext cx="2224170" cy="211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26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857" y="90854"/>
            <a:ext cx="8596668" cy="6477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/>
              </a:rPr>
              <a:t>Основные достижения школы: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46" y="896814"/>
            <a:ext cx="11535508" cy="5688623"/>
          </a:xfrm>
        </p:spPr>
        <p:txBody>
          <a:bodyPr>
            <a:noAutofit/>
          </a:bodyPr>
          <a:lstStyle/>
          <a:p>
            <a:pPr lvl="0" algn="just">
              <a:buClr>
                <a:srgbClr val="90C226"/>
              </a:buClr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МБОУ «Гимназия» была открыта как средняя общеобразовательная школа No17 в ноябре 1973 года. </a:t>
            </a:r>
          </a:p>
          <a:p>
            <a:pPr lvl="0" algn="just">
              <a:buClr>
                <a:srgbClr val="90C226"/>
              </a:buClr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 августа 2015 года МБОУ «Гимназия» является кандидатом проекта «Ассоциированные школы «ЮНЕСКО»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2020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учебном году на основании предложения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</a:rPr>
              <a:t>Минобрнауки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 Хакасии МБОУ «Гимназия» включена в Национальный Реестр «Ведущие образовательные учреждения России»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2021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году Гимназия вошла в число лучших школ России согласно исследованию, проведённому рейтинговым агентством RAEX (РАЭКС-Аналитика). Номинация: Лучшие школы республики Хакасия по количеству выпускников, поступивших в ведущие вузы России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2020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учебном году МБОУ «Гимназия» вошла в топ лауреатов-победителей II Всероссийского смотра-конкурса образовательных организаций «Лучшие 1000 школ -2020»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 2021году директор МБОУ «Гимназия» вошла в тридцатку лучших директоров России, награждена медалью и Дипломом финалиста Всероссийского профессионального конкурса «Директор года России – 2021», г. Москва.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МБОУ «Гимназия» лауреат Всероссийского конкурса «Образовательная организация XXI века. Лига лидеров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- 2021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» в номинации «Лучшая гимназия» (Диплом Невской Образовательной Ассамблеи V Всероссийской конференции «Парадигма инновационной системы образования: будущее рождается сегодня», 18-21 ноября 2021года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8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250" y="108438"/>
            <a:ext cx="8596668" cy="5949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/>
              </a:rPr>
              <a:t>Основные достижения школы: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408" y="958361"/>
            <a:ext cx="8607669" cy="209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Грант на сумму 275000 рублей на реализацию проекта «Стрелковый клуб «Растим патриотов»;</a:t>
            </a:r>
          </a:p>
          <a:p>
            <a:pPr marL="342900" lvl="0" indent="-342900" algn="just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МБОУ «Гимназия»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- Лучшая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школа России, согласно исследованию, проведённому в 2022 году рейтинговым агентством RAEX в 2022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году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algn="just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Команда школьников гимназии Большой олимпиады «Арт-Успех» в составе 11 человек после всех испытаний прошла на всероссийский уровень и побывала в МДЦ «Артек». Захар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Тимаргалеев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 стал звездой Артека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99" y="3922706"/>
            <a:ext cx="3916499" cy="2609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" y="3097822"/>
            <a:ext cx="4270337" cy="2845778"/>
          </a:xfrm>
          <a:prstGeom prst="rect">
            <a:avLst/>
          </a:prstGeom>
        </p:spPr>
      </p:pic>
      <p:pic>
        <p:nvPicPr>
          <p:cNvPr id="8" name="Picture 2" descr="D:\Documents\Грант\Промеж. отчет по стрелковому клубу\Фото ТИР\IMG_9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31" y="108438"/>
            <a:ext cx="2242038" cy="29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8226" b="10837"/>
          <a:stretch/>
        </p:blipFill>
        <p:spPr bwMode="auto">
          <a:xfrm>
            <a:off x="8378681" y="3307243"/>
            <a:ext cx="2021492" cy="230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6526" t="4434"/>
          <a:stretch/>
        </p:blipFill>
        <p:spPr>
          <a:xfrm>
            <a:off x="10451381" y="4246718"/>
            <a:ext cx="1740619" cy="22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49458514"/>
              </p:ext>
            </p:extLst>
          </p:nvPr>
        </p:nvGraphicFramePr>
        <p:xfrm>
          <a:off x="468352" y="178420"/>
          <a:ext cx="11530360" cy="650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63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88" y="187569"/>
            <a:ext cx="2874759" cy="7092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ТВОРЧЕСТВО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553" y="928527"/>
            <a:ext cx="11081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РАЗВИТИЯ ТВОРЧЕСКИХ СПОСОБНОСТЕЙ УЧАЩИХСЯ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▪ Реализация федерального стандарта условий для занятий творчеством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▪ Создание условий по индивидуализации обучения высокомотивированных и талантливых учащихся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▪ Вовлечение детей в программы дополнительного образования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553" y="2160568"/>
            <a:ext cx="10928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В УПРАВЛЕНИИ: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▪ </a:t>
            </a:r>
            <a:r>
              <a:rPr lang="ru-RU" dirty="0" smtClean="0">
                <a:solidFill>
                  <a:srgbClr val="002060"/>
                </a:solidFill>
              </a:rPr>
              <a:t>Развитие инфраструктуры для занятий для занятий творческой деятельностью 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▪ </a:t>
            </a:r>
            <a:r>
              <a:rPr lang="ru-RU" dirty="0" smtClean="0">
                <a:solidFill>
                  <a:srgbClr val="002060"/>
                </a:solidFill>
              </a:rPr>
              <a:t>Внедрение механизма зачёта результатов, которые получены в ходе освоения дополнительных общеобразовательных программ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53" y="3469844"/>
            <a:ext cx="10667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В ПЕДАГОГИЧЕСКОЙ ДЕЯТЕЛЬНОСТИ: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▪ </a:t>
            </a:r>
            <a:r>
              <a:rPr lang="ru-RU" dirty="0" smtClean="0">
                <a:solidFill>
                  <a:srgbClr val="002060"/>
                </a:solidFill>
              </a:rPr>
              <a:t>Формирование механизмов преемственности и непрерывности образовательных траекторий в общем и дополнительном образовании, а также в среднем профессиональном и высшем образовании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553" y="4738046"/>
            <a:ext cx="105368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ЦЕЛЕВЫЕ ПОКАЗАТЕЛИ РЕАЛИЗАЦИИ ПОДПРОГРАММЫ: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▪ </a:t>
            </a:r>
            <a:r>
              <a:rPr lang="ru-RU" dirty="0" smtClean="0">
                <a:solidFill>
                  <a:srgbClr val="002060"/>
                </a:solidFill>
              </a:rPr>
              <a:t>  Увеличение </a:t>
            </a:r>
            <a:r>
              <a:rPr lang="ru-RU" dirty="0" smtClean="0">
                <a:solidFill>
                  <a:srgbClr val="002060"/>
                </a:solidFill>
              </a:rPr>
              <a:t>количества учащихся, вовлечённых в деятельность школы полного дня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величение количества объединений внеурочной деятельности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Увеличение количества субъектов сетевого взаимодействия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Увеличение количества учащихся, вовлечённых в мероприятия по выявлению и сопровождению одарённых детей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8423" y="-49276"/>
            <a:ext cx="6958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Школа не сужает, а расширяет диапазон возможностей для самореализации ребенка, создавая такие условия, когда ребенок может попробовать себя в самых разных сферах деятельности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6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4" y="178777"/>
            <a:ext cx="3991381" cy="8147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ПРОФОРИЕНТАЦИЯ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7877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«Выбор профессии – это не только выбор той или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иной профессиональной деятельности, но и выбор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жизненной дороги, своего места в обществе»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Л.С. Выготский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265" y="1023062"/>
            <a:ext cx="579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ПО НАПРАВЛЕНИЮ «ПРОФОРИЕНТАЦИЯ»: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722" y="1421925"/>
            <a:ext cx="11160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УПРАВЛЕНИИ: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▪ Обеспечить условия для качественной </a:t>
            </a:r>
            <a:r>
              <a:rPr lang="ru-RU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dirty="0" smtClean="0">
                <a:solidFill>
                  <a:srgbClr val="002060"/>
                </a:solidFill>
              </a:rPr>
              <a:t> работы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▪ Выявить потребности города и Республики Хакасия в трудовых ресурсах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▪ Установить социальное партнерство и сетевые связи с предприятиями, учреждениями и организациям СПО и ВО города и Республики Хакасия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▪ Вовлечь в </a:t>
            </a:r>
            <a:r>
              <a:rPr lang="ru-RU" dirty="0" err="1" smtClean="0">
                <a:solidFill>
                  <a:srgbClr val="002060"/>
                </a:solidFill>
              </a:rPr>
              <a:t>профориентационный</a:t>
            </a:r>
            <a:r>
              <a:rPr lang="ru-RU" dirty="0" smtClean="0">
                <a:solidFill>
                  <a:srgbClr val="002060"/>
                </a:solidFill>
              </a:rPr>
              <a:t> процесс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721" y="3205782"/>
            <a:ext cx="730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ПЕДАГОГИЧЕСКОЙ ДЕЯТЕЛЬНОСТИ: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▪ Обновить технологии и формы </a:t>
            </a:r>
            <a:r>
              <a:rPr lang="ru-RU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dirty="0" smtClean="0">
                <a:solidFill>
                  <a:srgbClr val="002060"/>
                </a:solidFill>
              </a:rPr>
              <a:t> работы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720" y="3881644"/>
            <a:ext cx="11160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ЦЕЛЕВЫЕ ПОКАЗАТЕЛИ РЕАЛИЗАЦИИ ПОДПРОГРАММЫ: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▪ Увеличение программ, направленных на расширение представлений о мире профессий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Увеличение охвата участников </a:t>
            </a:r>
            <a:r>
              <a:rPr lang="ru-RU" dirty="0" err="1" smtClean="0">
                <a:solidFill>
                  <a:srgbClr val="002060"/>
                </a:solidFill>
              </a:rPr>
              <a:t>профориентационных</a:t>
            </a:r>
            <a:r>
              <a:rPr lang="ru-RU" dirty="0" smtClean="0">
                <a:solidFill>
                  <a:srgbClr val="002060"/>
                </a:solidFill>
              </a:rPr>
              <a:t>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Увеличение количества участников, охваченных разными формами </a:t>
            </a:r>
            <a:r>
              <a:rPr lang="ru-RU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dirty="0" smtClean="0">
                <a:solidFill>
                  <a:srgbClr val="002060"/>
                </a:solidFill>
              </a:rPr>
              <a:t> работы 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27" y="110334"/>
            <a:ext cx="6268589" cy="7092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УЧИТЕЛЬ. Школьная команда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553" y="928527"/>
            <a:ext cx="1108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ЗАДАЧИ: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553" y="1564199"/>
            <a:ext cx="109287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УПРАВЛЕНИИ: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▪ Обеспечение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соответствия среды профессиональной подготовки условиям, в которых развивается современная школа, развитие единой системы непрерывного педагогического образования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▪ Создание условий профессионального развития в связи с задачами гимназии, в том числе на основании диагностики уровня профессиональных компетенций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553" y="3194687"/>
            <a:ext cx="10667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ПЕДАГОГИЧЕСКОЙ ДЕЯТЕЛЬНОСТИ: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▪ Продвижение современных форматов методического сопровождения: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наставничество, ИОМ, ШМО, ГМО, </a:t>
            </a:r>
            <a:r>
              <a:rPr kumimoji="0" lang="ru-RU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супервизия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553" y="4947172"/>
            <a:ext cx="105368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ЦЕЛЕВЫЕ ПОКАЗАТЕЛИ РЕАЛИЗАЦИИ ПОДПРОГРАММЫ: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▪ Увеличение количества учащихся, вовлечённых в деятельность школы полного дня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Увеличение количества объединений внеурочной деятельности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Увеличение количества субъектов сетевого взаимодействия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Увеличение количества учащихся, вовлечённых в мероприятия по выявлению и сопровождению одарённых детей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25246" b="5531"/>
          <a:stretch/>
        </p:blipFill>
        <p:spPr>
          <a:xfrm>
            <a:off x="7199435" y="52502"/>
            <a:ext cx="4895850" cy="14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7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61100"/>
              </p:ext>
            </p:extLst>
          </p:nvPr>
        </p:nvGraphicFramePr>
        <p:xfrm>
          <a:off x="446049" y="55228"/>
          <a:ext cx="11745951" cy="6802772"/>
        </p:xfrm>
        <a:graphic>
          <a:graphicData uri="http://schemas.openxmlformats.org/drawingml/2006/table">
            <a:tbl>
              <a:tblPr firstRow="1" firstCol="1" bandRow="1"/>
              <a:tblGrid>
                <a:gridCol w="1975752">
                  <a:extLst>
                    <a:ext uri="{9D8B030D-6E8A-4147-A177-3AD203B41FA5}">
                      <a16:colId xmlns:a16="http://schemas.microsoft.com/office/drawing/2014/main" val="3064453508"/>
                    </a:ext>
                  </a:extLst>
                </a:gridCol>
                <a:gridCol w="3226524">
                  <a:extLst>
                    <a:ext uri="{9D8B030D-6E8A-4147-A177-3AD203B41FA5}">
                      <a16:colId xmlns:a16="http://schemas.microsoft.com/office/drawing/2014/main" val="3397913696"/>
                    </a:ext>
                  </a:extLst>
                </a:gridCol>
                <a:gridCol w="2865566">
                  <a:extLst>
                    <a:ext uri="{9D8B030D-6E8A-4147-A177-3AD203B41FA5}">
                      <a16:colId xmlns:a16="http://schemas.microsoft.com/office/drawing/2014/main" val="2875961048"/>
                    </a:ext>
                  </a:extLst>
                </a:gridCol>
                <a:gridCol w="3678109">
                  <a:extLst>
                    <a:ext uri="{9D8B030D-6E8A-4147-A177-3AD203B41FA5}">
                      <a16:colId xmlns:a16="http://schemas.microsoft.com/office/drawing/2014/main" val="1552914328"/>
                    </a:ext>
                  </a:extLst>
                </a:gridCol>
              </a:tblGrid>
              <a:tr h="622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Главная задача на 2023год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Ожидаемый результат через </a:t>
                      </a: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Ожидаемый результат через </a:t>
                      </a: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043212"/>
                  </a:ext>
                </a:extLst>
              </a:tr>
              <a:tr h="199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высокого уровня подготовки учащихся к участию в </a:t>
                      </a:r>
                      <a:r>
                        <a:rPr lang="ru-RU" sz="1900" b="1" dirty="0" smtClean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конкурсах, фестивалях, олимпиадах, НПК разных уровней</a:t>
                      </a:r>
                      <a:endParaRPr lang="ru-RU" sz="1900" b="1" dirty="0">
                        <a:solidFill>
                          <a:srgbClr val="2B0E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 подготовки учащихся к олимпиадам, конкурсам, НПК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 динамика доли участников и призеров конкурсов, олимпиад, фестивалей, творческих вставок, соревнований различного уровня.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458639"/>
                  </a:ext>
                </a:extLst>
              </a:tr>
              <a:tr h="2179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Профориентация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условий для формирования готовности к профессиональному самоопределению учащихся и выбору жизненного пути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Учащиеся владеют технологиями принятия решения в ситуации профессионального выбора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Учащиеся умеют строить профессиональную карьеру, владеют навыкам поведения на рынке </a:t>
                      </a:r>
                      <a:r>
                        <a:rPr lang="ru-RU" sz="1900" b="1" dirty="0" smtClean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труда, знают</a:t>
                      </a:r>
                      <a:r>
                        <a:rPr lang="ru-RU" sz="1900" b="1" baseline="0" dirty="0" smtClean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профессии будущего.</a:t>
                      </a:r>
                      <a:endParaRPr lang="ru-RU" sz="1900" b="1" dirty="0">
                        <a:solidFill>
                          <a:srgbClr val="2B0E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479741"/>
                  </a:ext>
                </a:extLst>
              </a:tr>
              <a:tr h="200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Учитель. Школьная команда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МБОУ «Гимназия» на 100% высококвалифицированными педагогическими кадрами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показатель укомплектованности МБОУ «Гимназия»  педагогическими кадрами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b="1" dirty="0">
                          <a:solidFill>
                            <a:srgbClr val="2B0E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квалификационного уровня педагогических работников и руководящих кадров, повышение качества образования школьников</a:t>
                      </a: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850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1776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</TotalTime>
  <Words>830</Words>
  <Application>Microsoft Office PowerPoint</Application>
  <PresentationFormat>Широкоэкранный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Участник проекта «Школа Минпросвещения России»</vt:lpstr>
      <vt:lpstr>Основные достижения школы:</vt:lpstr>
      <vt:lpstr>Основные достижения школы:</vt:lpstr>
      <vt:lpstr>Презентация PowerPoint</vt:lpstr>
      <vt:lpstr>ТВОРЧЕСТВО </vt:lpstr>
      <vt:lpstr>ПРОФОРИЕНТАЦИЯ </vt:lpstr>
      <vt:lpstr>УЧИТЕЛЬ. Школьная команда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Шевченко С Н</cp:lastModifiedBy>
  <cp:revision>22</cp:revision>
  <dcterms:created xsi:type="dcterms:W3CDTF">2023-02-02T11:24:02Z</dcterms:created>
  <dcterms:modified xsi:type="dcterms:W3CDTF">2023-02-03T02:45:11Z</dcterms:modified>
</cp:coreProperties>
</file>